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18.jpeg" ContentType="image/jpeg"/>
  <Override PartName="/ppt/media/image4.png" ContentType="image/png"/>
  <Override PartName="/ppt/media/image6.png" ContentType="image/png"/>
  <Override PartName="/ppt/media/image8.png" ContentType="image/png"/>
  <Override PartName="/ppt/media/image7.png" ContentType="image/png"/>
  <Override PartName="/ppt/media/image9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7.png" ContentType="image/png"/>
  <Override PartName="/ppt/media/image5.jpeg" ContentType="image/jpeg"/>
  <Override PartName="/ppt/media/image3.jpeg" ContentType="image/jpeg"/>
  <Override PartName="/ppt/media/image11.png" ContentType="image/png"/>
  <Override PartName="/ppt/media/image1.jpeg" ContentType="image/jpeg"/>
  <Override PartName="/ppt/media/image2.jpeg" ContentType="image/jpe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96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Haga clic para modificar el estilo de título del patrón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39C4880F-2B01-4262-BE4F-1D33845EE9A7}" type="datetime">
              <a:rPr b="0" lang="es-PE" sz="1200" spc="-1" strike="noStrike">
                <a:solidFill>
                  <a:srgbClr val="8b8b8b"/>
                </a:solidFill>
                <a:latin typeface="Calibri"/>
              </a:rPr>
              <a:t>9/06/20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CAB6758-FAC2-4CB4-BD40-E2F06295F1D0}" type="slidenum">
              <a:rPr b="0" lang="es-PE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Pulse para editar el formato de esquema del texto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Segundo nivel del esquema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Tercer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Cuarto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Quinto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Sexto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Séptimo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Haga clic para modificar el estilo de título del patrón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Haga clic para modificar el estilo de texto del patrón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Segundo nivel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Tercer nivel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Cuarto nivel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Quinto nivel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3B00AE13-E965-4DC9-9DED-276D03FA8546}" type="datetime">
              <a:rPr b="0" lang="es-PE" sz="1200" spc="-1" strike="noStrike">
                <a:solidFill>
                  <a:srgbClr val="8b8b8b"/>
                </a:solidFill>
                <a:latin typeface="Calibri"/>
              </a:rPr>
              <a:t>9/06/20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334E0A2-F19B-49CB-A56F-DFC57241F4AE}" type="slidenum">
              <a:rPr b="0" lang="es-PE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PE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C46BD3B6-331D-468F-B88F-CCCEA1128363}" type="datetime">
              <a:rPr b="0" lang="es-PE" sz="1200" spc="-1" strike="noStrike">
                <a:solidFill>
                  <a:srgbClr val="8b8b8b"/>
                </a:solidFill>
                <a:latin typeface="Calibri"/>
              </a:rPr>
              <a:t>9/06/20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08890E0-879C-49BB-90CA-0A407261221F}" type="slidenum">
              <a:rPr b="0" lang="es-PE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Pulse para editar el formato del texto de título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Pulse para editar el formato de esquema del texto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Segundo nivel del esquema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Tercer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Cuarto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Quinto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Sexto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Séptimo nivel del esquema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hyperlink" Target="https://quizizz.com/admin/quiz/5ed6ac74054f6a001d7d6c52" TargetMode="External"/><Relationship Id="rId4" Type="http://schemas.openxmlformats.org/officeDocument/2006/relationships/hyperlink" Target="https://quizizz.com/admin/quiz/5ed6ac74054f6a001d7d6c52" TargetMode="External"/><Relationship Id="rId5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www.jspuzzles.com/puzzle.php?puzzle=689520&amp;lang=es&amp;share" TargetMode="External"/><Relationship Id="rId2" Type="http://schemas.openxmlformats.org/officeDocument/2006/relationships/hyperlink" Target="https://www.jspuzzles.com/puzzle.php?puzzle=689520&amp;lang=es&amp;share" TargetMode="External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hyperlink" Target="https://youtu.be/VwyYqrhtnJE" TargetMode="External"/><Relationship Id="rId3" Type="http://schemas.openxmlformats.org/officeDocument/2006/relationships/hyperlink" Target="https://youtu.be/VwyYqrhtnJE" TargetMode="External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hyperlink" Target="http://biblia.catholic.net/" TargetMode="External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503320" y="750240"/>
            <a:ext cx="6295680" cy="20127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Bernard MT Condensed"/>
              </a:rPr>
              <a:t>LA FIESTA DEL CORPUS CHRISTI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5588280" y="802080"/>
            <a:ext cx="6125760" cy="91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3"/>
          <p:cNvSpPr/>
          <p:nvPr/>
        </p:nvSpPr>
        <p:spPr>
          <a:xfrm>
            <a:off x="5588280" y="2620440"/>
            <a:ext cx="6125760" cy="91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6" name="Imagen 1" descr=""/>
          <p:cNvPicPr/>
          <p:nvPr/>
        </p:nvPicPr>
        <p:blipFill>
          <a:blip r:embed="rId1"/>
          <a:stretch/>
        </p:blipFill>
        <p:spPr>
          <a:xfrm>
            <a:off x="6951240" y="2934360"/>
            <a:ext cx="3693600" cy="3379680"/>
          </a:xfrm>
          <a:prstGeom prst="rect">
            <a:avLst/>
          </a:prstGeom>
          <a:ln>
            <a:noFill/>
          </a:ln>
        </p:spPr>
      </p:pic>
      <p:pic>
        <p:nvPicPr>
          <p:cNvPr id="127" name="Picture 2" descr=""/>
          <p:cNvPicPr/>
          <p:nvPr/>
        </p:nvPicPr>
        <p:blipFill>
          <a:blip r:embed="rId2"/>
          <a:stretch/>
        </p:blipFill>
        <p:spPr>
          <a:xfrm>
            <a:off x="231840" y="1315080"/>
            <a:ext cx="5185800" cy="4866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4556520" y="665640"/>
            <a:ext cx="339660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ACTUAR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2" name="Imagen 6" descr=""/>
          <p:cNvPicPr/>
          <p:nvPr/>
        </p:nvPicPr>
        <p:blipFill>
          <a:blip r:embed="rId1"/>
          <a:stretch/>
        </p:blipFill>
        <p:spPr>
          <a:xfrm>
            <a:off x="552960" y="3808800"/>
            <a:ext cx="2397960" cy="2397960"/>
          </a:xfrm>
          <a:prstGeom prst="rect">
            <a:avLst/>
          </a:prstGeom>
          <a:ln>
            <a:noFill/>
          </a:ln>
        </p:spPr>
      </p:pic>
      <p:sp>
        <p:nvSpPr>
          <p:cNvPr id="163" name="CustomShape 2"/>
          <p:cNvSpPr/>
          <p:nvPr/>
        </p:nvSpPr>
        <p:spPr>
          <a:xfrm>
            <a:off x="393480" y="1220400"/>
            <a:ext cx="3350880" cy="2588040"/>
          </a:xfrm>
          <a:prstGeom prst="wedgeEllipseCallout">
            <a:avLst>
              <a:gd name="adj1" fmla="val -4541"/>
              <a:gd name="adj2" fmla="val 64964"/>
            </a:avLst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s-PE" sz="2400" spc="-1" strike="noStrike">
                <a:solidFill>
                  <a:srgbClr val="000000"/>
                </a:solidFill>
                <a:latin typeface="Calibri"/>
              </a:rPr>
              <a:t>¡Redacta un compromiso con Jesús indicando cómo recibirás su Cuerpo y Sangre!</a:t>
            </a:r>
            <a:endParaRPr b="0" lang="es-PE" sz="2400" spc="-1" strike="noStrike">
              <a:latin typeface="Arial"/>
            </a:endParaRPr>
          </a:p>
        </p:txBody>
      </p:sp>
      <p:pic>
        <p:nvPicPr>
          <p:cNvPr id="164" name="Picture 4" descr=""/>
          <p:cNvPicPr/>
          <p:nvPr/>
        </p:nvPicPr>
        <p:blipFill>
          <a:blip r:embed="rId2"/>
          <a:stretch/>
        </p:blipFill>
        <p:spPr>
          <a:xfrm>
            <a:off x="4118760" y="1688040"/>
            <a:ext cx="7683840" cy="465588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592200" y="64836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¡A JUGAR!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855720" y="1641240"/>
            <a:ext cx="10445400" cy="910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Participan del siguiente juego para demostrar lo que han aprendido.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7" name="Imagen 4" descr=""/>
          <p:cNvPicPr/>
          <p:nvPr/>
        </p:nvPicPr>
        <p:blipFill>
          <a:blip r:embed="rId1"/>
          <a:stretch/>
        </p:blipFill>
        <p:spPr>
          <a:xfrm>
            <a:off x="7874640" y="2784240"/>
            <a:ext cx="3558600" cy="3558600"/>
          </a:xfrm>
          <a:prstGeom prst="rect">
            <a:avLst/>
          </a:prstGeom>
          <a:ln>
            <a:noFill/>
          </a:ln>
        </p:spPr>
      </p:pic>
      <p:pic>
        <p:nvPicPr>
          <p:cNvPr id="168" name="Picture 2" descr=""/>
          <p:cNvPicPr/>
          <p:nvPr/>
        </p:nvPicPr>
        <p:blipFill>
          <a:blip r:embed="rId2"/>
          <a:stretch/>
        </p:blipFill>
        <p:spPr>
          <a:xfrm>
            <a:off x="2988360" y="2306520"/>
            <a:ext cx="3790440" cy="379044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1470600" y="6158520"/>
            <a:ext cx="7121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https://</a:t>
            </a: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4"/>
              </a:rPr>
              <a:t>quizizz.com/admin/quiz/5ed6ac74054f6a001d7d6c52</a:t>
            </a:r>
            <a:endParaRPr b="0" lang="es-PE" sz="1800" spc="-1" strike="noStrike">
              <a:latin typeface="Arial"/>
            </a:endParaRPr>
          </a:p>
        </p:txBody>
      </p:sp>
    </p:spTree>
  </p:cSld>
  <p:timing>
    <p:tnLst>
      <p:par>
        <p:cTn id="111" dur="indefinite" restart="never" nodeType="tmRoot">
          <p:childTnLst>
            <p:seq>
              <p:cTn id="112" dur="indefinite" nodeType="mainSeq">
                <p:childTnLst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7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8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2" descr=""/>
          <p:cNvPicPr/>
          <p:nvPr/>
        </p:nvPicPr>
        <p:blipFill>
          <a:blip r:embed="rId1"/>
          <a:stretch/>
        </p:blipFill>
        <p:spPr>
          <a:xfrm>
            <a:off x="2143440" y="854280"/>
            <a:ext cx="8503560" cy="5563800"/>
          </a:xfrm>
          <a:prstGeom prst="rect">
            <a:avLst/>
          </a:prstGeom>
          <a:ln>
            <a:noFill/>
          </a:ln>
        </p:spPr>
      </p:pic>
      <p:sp>
        <p:nvSpPr>
          <p:cNvPr id="171" name="TextShape 1"/>
          <p:cNvSpPr txBox="1"/>
          <p:nvPr/>
        </p:nvSpPr>
        <p:spPr>
          <a:xfrm>
            <a:off x="2693880" y="1066680"/>
            <a:ext cx="3557160" cy="4892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METACOGNICIÓN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2358000" y="1659600"/>
            <a:ext cx="4228920" cy="301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eriod"/>
            </a:pPr>
            <a:r>
              <a:rPr b="0" lang="es-PE" sz="2400" spc="-1" strike="noStrike">
                <a:solidFill>
                  <a:srgbClr val="ff0000"/>
                </a:solidFill>
                <a:latin typeface="Arial"/>
              </a:rPr>
              <a:t>¿Qué aprendieron hoy?</a:t>
            </a:r>
            <a:endParaRPr b="0" lang="es-PE" sz="2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eriod"/>
            </a:pPr>
            <a:r>
              <a:rPr b="0" lang="es-PE" sz="2400" spc="-1" strike="noStrike">
                <a:solidFill>
                  <a:srgbClr val="ff0000"/>
                </a:solidFill>
                <a:latin typeface="Arial"/>
              </a:rPr>
              <a:t>¿Qué es la fiesta del Corpus Christi?</a:t>
            </a:r>
            <a:endParaRPr b="0" lang="es-PE" sz="2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eriod"/>
            </a:pPr>
            <a:r>
              <a:rPr b="0" lang="es-PE" sz="2400" spc="-1" strike="noStrike">
                <a:solidFill>
                  <a:srgbClr val="ff0000"/>
                </a:solidFill>
                <a:latin typeface="Arial"/>
              </a:rPr>
              <a:t>¿Por qué será importante la Eucaristía?  </a:t>
            </a:r>
            <a:endParaRPr b="0" lang="es-PE" sz="2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eriod"/>
            </a:pPr>
            <a:r>
              <a:rPr b="0" lang="es-PE" sz="2400" spc="-1" strike="noStrike">
                <a:solidFill>
                  <a:srgbClr val="ff0000"/>
                </a:solidFill>
                <a:latin typeface="Arial"/>
              </a:rPr>
              <a:t>¿Cómo debemos recibir a Jesús cuando comulgamos de Él?</a:t>
            </a:r>
            <a:endParaRPr b="0" lang="es-PE" sz="2400" spc="-1" strike="noStrike">
              <a:latin typeface="Arial"/>
            </a:endParaRPr>
          </a:p>
        </p:txBody>
      </p:sp>
    </p:spTree>
  </p:cSld>
  <p:timing>
    <p:tnLst>
      <p:par>
        <p:cTn id="119" dur="indefinite" restart="never" nodeType="tmRoot">
          <p:childTnLst>
            <p:seq>
              <p:cTn id="120" dur="indefinite" nodeType="mainSeq">
                <p:childTnLst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4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2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6" dur="2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7" dur="2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3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7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142" dur="500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147" dur="500"/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3043440" y="22536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¡PARA CASA!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5399640" y="1105560"/>
            <a:ext cx="6527880" cy="18658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just">
              <a:lnSpc>
                <a:spcPct val="100000"/>
              </a:lnSpc>
              <a:spcBef>
                <a:spcPts val="561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Elabora la siguiente manualidad en honor a la fiesta del Corpus Christi. Luego, sintonizarás la Santa Misa el día domingo 14 de junio y te tomarás una foto con tu manualidad en familia. Finalmente, la foto se lo envías al profesor(a).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5" name="Picture 2" descr=""/>
          <p:cNvPicPr/>
          <p:nvPr/>
        </p:nvPicPr>
        <p:blipFill>
          <a:blip r:embed="rId1"/>
          <a:stretch/>
        </p:blipFill>
        <p:spPr>
          <a:xfrm>
            <a:off x="524160" y="996480"/>
            <a:ext cx="4334400" cy="5418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4" dur="500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RECEMOS JUNTOS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7" name="Imagen 6" descr=""/>
          <p:cNvPicPr/>
          <p:nvPr/>
        </p:nvPicPr>
        <p:blipFill>
          <a:blip r:embed="rId1"/>
          <a:stretch/>
        </p:blipFill>
        <p:spPr>
          <a:xfrm>
            <a:off x="182880" y="1899360"/>
            <a:ext cx="3790440" cy="3790440"/>
          </a:xfrm>
          <a:prstGeom prst="rect">
            <a:avLst/>
          </a:prstGeom>
          <a:ln>
            <a:noFill/>
          </a:ln>
        </p:spPr>
      </p:pic>
      <p:sp>
        <p:nvSpPr>
          <p:cNvPr id="178" name="TextShape 2"/>
          <p:cNvSpPr txBox="1"/>
          <p:nvPr/>
        </p:nvSpPr>
        <p:spPr>
          <a:xfrm>
            <a:off x="3973680" y="1245240"/>
            <a:ext cx="6480000" cy="4827600"/>
          </a:xfrm>
          <a:prstGeom prst="rect">
            <a:avLst/>
          </a:prstGeom>
          <a:noFill/>
          <a:ln w="38160">
            <a:solidFill>
              <a:srgbClr val="5fcde7"/>
            </a:solidFill>
            <a:round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AVE MARÍA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Dios te salve, María, 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llena eres de gracia;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el Señor es contigo.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Bendita Tú eres 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entre todas las mujeres,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y bendito es el fruto de tu vientre, Jesús. 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Santa María, Madre de Dios,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ruega por nosotros, pecadores,</a:t>
            </a:r>
            <a:br/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56" dur="indefinite" restart="never" nodeType="tmRoot">
          <p:childTnLst>
            <p:seq>
              <p:cTn id="157" dur="indefinite" nodeType="mainSeq">
                <p:childTnLst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6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73" dur="5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agen 1" descr=""/>
          <p:cNvPicPr/>
          <p:nvPr/>
        </p:nvPicPr>
        <p:blipFill>
          <a:blip r:embed="rId1"/>
          <a:stretch/>
        </p:blipFill>
        <p:spPr>
          <a:xfrm>
            <a:off x="3391560" y="882720"/>
            <a:ext cx="5294880" cy="5294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n 1" descr=""/>
          <p:cNvPicPr/>
          <p:nvPr/>
        </p:nvPicPr>
        <p:blipFill>
          <a:blip r:embed="rId1"/>
          <a:stretch/>
        </p:blipFill>
        <p:spPr>
          <a:xfrm>
            <a:off x="3408840" y="919440"/>
            <a:ext cx="5434560" cy="54345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09480" y="789120"/>
            <a:ext cx="10972440" cy="810720"/>
          </a:xfrm>
          <a:prstGeom prst="rect">
            <a:avLst/>
          </a:prstGeom>
          <a:solidFill>
            <a:srgbClr val="ffff00"/>
          </a:solidFill>
          <a:ln w="57240">
            <a:solidFill>
              <a:srgbClr val="8064a2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000000"/>
                </a:solidFill>
                <a:latin typeface="Calibri"/>
              </a:rPr>
              <a:t>PROPÓSITO DE APRENDIZAJE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609480" y="1600200"/>
            <a:ext cx="10972440" cy="4827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7030a0"/>
                </a:solidFill>
                <a:latin typeface="Calibri"/>
              </a:rPr>
              <a:t>NIVEL: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Primaria.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7030a0"/>
                </a:solidFill>
                <a:latin typeface="Calibri"/>
              </a:rPr>
              <a:t>CLASE: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7030a0"/>
                </a:solidFill>
                <a:latin typeface="Calibri"/>
              </a:rPr>
              <a:t>TEMA: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 fiesta del Corpus Christi.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7030a0"/>
                </a:solidFill>
                <a:latin typeface="Calibri"/>
              </a:rPr>
              <a:t>COMPETENCIA: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Construye su identidad como persona humana, amada por Dios, digna, libre y trascendente, comprendiendo la doctrina de su propia religión, abierto al diálogo con las que le son cercanas.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7030a0"/>
                </a:solidFill>
                <a:latin typeface="Calibri"/>
              </a:rPr>
              <a:t>EVIDENCIA DE APRENDIZAJE: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Identifica la presencia de Jesús en la Eucaristía y valora la festividad del Corpus Christi.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12" dur="indefinite" restart="never" nodeType="tmRoot">
          <p:childTnLst>
            <p:seq>
              <p:cTn id="1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RECEMOS JUNTOS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4137480" y="1805760"/>
            <a:ext cx="7540200" cy="3978720"/>
          </a:xfrm>
          <a:prstGeom prst="rect">
            <a:avLst/>
          </a:prstGeom>
          <a:noFill/>
          <a:ln w="38160">
            <a:solidFill>
              <a:srgbClr val="ff0000"/>
            </a:solidFill>
            <a:miter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Querido Jesús: sabemos que nos amas infinitamente y por eso has querido quedarte en la Eucaristía. Te pedimos que la humanidad abra los ojos a ese misterio en el que te haces alimento de salvación, “Pan Vivo que ha bajado del cielo” Ayúdanos a comprender cada vez más, ese amor tuyo, que es una realidad que nos llena de alegría y de esperanza. Gracias, Jesús, eres incomparable. Amén.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2" name="Imagen 6" descr=""/>
          <p:cNvPicPr/>
          <p:nvPr/>
        </p:nvPicPr>
        <p:blipFill>
          <a:blip r:embed="rId1"/>
          <a:stretch/>
        </p:blipFill>
        <p:spPr>
          <a:xfrm>
            <a:off x="182880" y="1899360"/>
            <a:ext cx="3790440" cy="3790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4" dur="indefinite" restart="never" nodeType="tmRoot">
          <p:childTnLst>
            <p:seq>
              <p:cTn id="15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1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1271160" y="535680"/>
            <a:ext cx="94838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REALIZAMOS EL SIGUIENTE ROMPECABEZAS VIRTUAL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4590360" y="6211800"/>
            <a:ext cx="700992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</a:t>
            </a: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www.jspuzzles.com/puzzle.php?puzzle=689520&amp;lang=es&amp;share</a:t>
            </a:r>
            <a:endParaRPr b="0" lang="es-PE" sz="1800" spc="-1" strike="noStrike">
              <a:latin typeface="Arial"/>
            </a:endParaRPr>
          </a:p>
        </p:txBody>
      </p:sp>
      <p:pic>
        <p:nvPicPr>
          <p:cNvPr id="135" name="Imagen 8" descr=""/>
          <p:cNvPicPr/>
          <p:nvPr/>
        </p:nvPicPr>
        <p:blipFill>
          <a:blip r:embed="rId3"/>
          <a:srcRect l="11646" t="13391" r="14094" b="5458"/>
          <a:stretch/>
        </p:blipFill>
        <p:spPr>
          <a:xfrm>
            <a:off x="1714320" y="1298160"/>
            <a:ext cx="8597880" cy="4912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2" dur="indefinite" restart="never" nodeType="tmRoot">
          <p:childTnLst>
            <p:seq>
              <p:cTn id="3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772200" y="904320"/>
            <a:ext cx="1042776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RESPONDEMOS LAS SIGUIENTES PREGUNTAS DE FORMA ORAL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7" name="Imagen 2" descr=""/>
          <p:cNvPicPr/>
          <p:nvPr/>
        </p:nvPicPr>
        <p:blipFill>
          <a:blip r:embed="rId1"/>
          <a:srcRect l="23704" t="28082" r="14748" b="0"/>
          <a:stretch/>
        </p:blipFill>
        <p:spPr>
          <a:xfrm>
            <a:off x="9416880" y="3698640"/>
            <a:ext cx="2333520" cy="2725920"/>
          </a:xfrm>
          <a:prstGeom prst="rect">
            <a:avLst/>
          </a:prstGeom>
          <a:ln>
            <a:noFill/>
          </a:ln>
        </p:spPr>
      </p:pic>
      <p:sp>
        <p:nvSpPr>
          <p:cNvPr id="138" name="CustomShape 2"/>
          <p:cNvSpPr/>
          <p:nvPr/>
        </p:nvSpPr>
        <p:spPr>
          <a:xfrm>
            <a:off x="417960" y="2306520"/>
            <a:ext cx="5567760" cy="7912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PE" sz="2800" spc="-1" strike="noStrike">
                <a:solidFill>
                  <a:srgbClr val="000000"/>
                </a:solidFill>
                <a:latin typeface="Calibri"/>
              </a:rPr>
              <a:t>1. ¿Qué imagen es la que armaron? </a:t>
            </a:r>
            <a:endParaRPr b="0" lang="es-PE" sz="2800" spc="-1" strike="noStrike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4512240" y="3275280"/>
            <a:ext cx="3908160" cy="7912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PE" sz="2800" spc="-1" strike="noStrike">
                <a:solidFill>
                  <a:srgbClr val="000000"/>
                </a:solidFill>
                <a:latin typeface="Calibri"/>
              </a:rPr>
              <a:t>2. ¿Qué es la Eucaristía? </a:t>
            </a:r>
            <a:endParaRPr b="0" lang="es-PE" sz="2800" spc="-1" strike="noStrike">
              <a:latin typeface="Arial"/>
            </a:endParaRPr>
          </a:p>
        </p:txBody>
      </p:sp>
      <p:sp>
        <p:nvSpPr>
          <p:cNvPr id="140" name="CustomShape 4"/>
          <p:cNvSpPr/>
          <p:nvPr/>
        </p:nvSpPr>
        <p:spPr>
          <a:xfrm>
            <a:off x="417960" y="4285440"/>
            <a:ext cx="4479120" cy="7912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PE" sz="2800" spc="-1" strike="noStrike">
                <a:solidFill>
                  <a:srgbClr val="000000"/>
                </a:solidFill>
                <a:latin typeface="Calibri"/>
              </a:rPr>
              <a:t>3. ¿Qué es el Corpus Christi? </a:t>
            </a:r>
            <a:endParaRPr b="0" lang="es-PE" sz="2800" spc="-1" strike="noStrike">
              <a:latin typeface="Arial"/>
            </a:endParaRPr>
          </a:p>
        </p:txBody>
      </p:sp>
      <p:sp>
        <p:nvSpPr>
          <p:cNvPr id="141" name="CustomShape 5"/>
          <p:cNvSpPr/>
          <p:nvPr/>
        </p:nvSpPr>
        <p:spPr>
          <a:xfrm>
            <a:off x="1571040" y="5336280"/>
            <a:ext cx="7347240" cy="7912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PE" sz="2800" spc="-1" strike="noStrike">
                <a:solidFill>
                  <a:srgbClr val="000000"/>
                </a:solidFill>
                <a:latin typeface="Calibri"/>
              </a:rPr>
              <a:t>4. ¿Tiene relación el sacramento de la Eucaristía y el Corpus Christi? ¿Por qué</a:t>
            </a:r>
            <a:endParaRPr b="0" lang="es-PE" sz="2800" spc="-1" strike="noStrike">
              <a:latin typeface="Arial"/>
            </a:endParaRPr>
          </a:p>
        </p:txBody>
      </p:sp>
    </p:spTree>
  </p:cSld>
  <p:timing>
    <p:tnLst>
      <p:par>
        <p:cTn id="34" dur="indefinite" restart="never" nodeType="tmRoot">
          <p:childTnLst>
            <p:seq>
              <p:cTn id="35" dur="indefinite" nodeType="mainSeq">
                <p:childTnLst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609480" y="2971080"/>
            <a:ext cx="6801480" cy="1764360"/>
          </a:xfrm>
          <a:prstGeom prst="rect">
            <a:avLst/>
          </a:prstGeom>
          <a:solidFill>
            <a:srgbClr val="ffffff"/>
          </a:solidFill>
          <a:ln w="38160">
            <a:solidFill>
              <a:srgbClr val="ff0000"/>
            </a:solidFill>
            <a:custDash>
              <a:ds d="300000" sp="100000"/>
            </a:custDash>
            <a:round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HOY RECONOCEREMOS LA PRESENCIA DE JESÚS EN LA EUCARISTÍA PARTICIPANDO DE LA FESTIVIDAD DEL CORPUS CHRISTI.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609480" y="73872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PROPÓSITO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4" name="Imagen 1" descr=""/>
          <p:cNvPicPr/>
          <p:nvPr/>
        </p:nvPicPr>
        <p:blipFill>
          <a:blip r:embed="rId1"/>
          <a:stretch/>
        </p:blipFill>
        <p:spPr>
          <a:xfrm>
            <a:off x="7927200" y="2015280"/>
            <a:ext cx="3790440" cy="3790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0" dur="indefinite" restart="never" nodeType="tmRoot">
          <p:childTnLst>
            <p:seq>
              <p:cTn id="61" dur="indefinite" nodeType="mainSeq">
                <p:childTnLst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66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609480" y="1210320"/>
            <a:ext cx="10972440" cy="699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Observa el siguiente video y luego responde en tu cuaderno.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VER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7" name="Imagen 4" descr=""/>
          <p:cNvPicPr/>
          <p:nvPr/>
        </p:nvPicPr>
        <p:blipFill>
          <a:blip r:embed="rId1"/>
          <a:srcRect l="14120" t="6115" r="27557" b="29798"/>
          <a:stretch/>
        </p:blipFill>
        <p:spPr>
          <a:xfrm>
            <a:off x="8707320" y="4121640"/>
            <a:ext cx="2210400" cy="2428920"/>
          </a:xfrm>
          <a:prstGeom prst="rect">
            <a:avLst/>
          </a:prstGeom>
          <a:ln>
            <a:noFill/>
          </a:ln>
        </p:spPr>
      </p:pic>
      <p:sp>
        <p:nvSpPr>
          <p:cNvPr id="148" name="CustomShape 3"/>
          <p:cNvSpPr/>
          <p:nvPr/>
        </p:nvSpPr>
        <p:spPr>
          <a:xfrm>
            <a:off x="8707320" y="1807560"/>
            <a:ext cx="2688120" cy="2019600"/>
          </a:xfrm>
          <a:prstGeom prst="wedgeEllipseCallout">
            <a:avLst>
              <a:gd name="adj1" fmla="val -2353"/>
              <a:gd name="adj2" fmla="val 68238"/>
            </a:avLst>
          </a:prstGeom>
          <a:noFill/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s-PE" sz="1800" spc="-1" strike="noStrike">
                <a:solidFill>
                  <a:srgbClr val="000000"/>
                </a:solidFill>
                <a:latin typeface="Calibri"/>
              </a:rPr>
              <a:t>Dale clic al siguiente link</a:t>
            </a:r>
            <a:endParaRPr b="0" lang="es-P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https://</a:t>
            </a: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youtu.be/VwyYqrhtnJE</a:t>
            </a:r>
            <a:endParaRPr b="0" lang="es-PE" sz="1800" spc="-1" strike="noStrike">
              <a:latin typeface="Arial"/>
            </a:endParaRPr>
          </a:p>
        </p:txBody>
      </p:sp>
      <p:sp>
        <p:nvSpPr>
          <p:cNvPr id="149" name="CustomShape 4"/>
          <p:cNvSpPr/>
          <p:nvPr/>
        </p:nvSpPr>
        <p:spPr>
          <a:xfrm>
            <a:off x="662040" y="2129040"/>
            <a:ext cx="5144760" cy="8866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1" lang="es-PE" sz="2400" spc="-1" strike="noStrike">
                <a:solidFill>
                  <a:srgbClr val="000000"/>
                </a:solidFill>
                <a:latin typeface="Calibri"/>
              </a:rPr>
              <a:t>1. ¿Cuál era la visión de Santa Juliana?</a:t>
            </a:r>
            <a:endParaRPr b="0" lang="es-PE" sz="2400" spc="-1" strike="noStrike">
              <a:latin typeface="Arial"/>
            </a:endParaRPr>
          </a:p>
        </p:txBody>
      </p:sp>
      <p:sp>
        <p:nvSpPr>
          <p:cNvPr id="150" name="CustomShape 5"/>
          <p:cNvSpPr/>
          <p:nvPr/>
        </p:nvSpPr>
        <p:spPr>
          <a:xfrm>
            <a:off x="3084480" y="3570480"/>
            <a:ext cx="4885560" cy="8866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1" lang="es-PE" sz="2400" spc="-1" strike="noStrike">
                <a:solidFill>
                  <a:srgbClr val="000000"/>
                </a:solidFill>
                <a:latin typeface="Calibri"/>
              </a:rPr>
              <a:t>2. ¿Qué milagro ocurrió en Bolsena?</a:t>
            </a:r>
            <a:endParaRPr b="0" lang="es-PE" sz="2400" spc="-1" strike="noStrike">
              <a:latin typeface="Arial"/>
            </a:endParaRPr>
          </a:p>
        </p:txBody>
      </p:sp>
      <p:sp>
        <p:nvSpPr>
          <p:cNvPr id="151" name="CustomShape 6"/>
          <p:cNvSpPr/>
          <p:nvPr/>
        </p:nvSpPr>
        <p:spPr>
          <a:xfrm>
            <a:off x="662040" y="4995000"/>
            <a:ext cx="5636160" cy="88668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1" lang="es-PE" sz="2400" spc="-1" strike="noStrike">
                <a:solidFill>
                  <a:srgbClr val="000000"/>
                </a:solidFill>
                <a:latin typeface="Calibri"/>
              </a:rPr>
              <a:t>3. ¿Cómo se celebra la fiesta del Corpus Christi en tu localidad?</a:t>
            </a:r>
            <a:endParaRPr b="0" lang="es-PE" sz="2400" spc="-1" strike="noStrike">
              <a:latin typeface="Arial"/>
            </a:endParaRPr>
          </a:p>
        </p:txBody>
      </p:sp>
    </p:spTree>
  </p:cSld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JUZGAR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TextShape 2"/>
          <p:cNvSpPr txBox="1"/>
          <p:nvPr/>
        </p:nvSpPr>
        <p:spPr>
          <a:xfrm>
            <a:off x="609480" y="1189440"/>
            <a:ext cx="10622160" cy="760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Busca, lee y reflexiona la siguiente cita bíblica: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Juan 6, 32 - 35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4" name="Imagen 4" descr=""/>
          <p:cNvPicPr/>
          <p:nvPr/>
        </p:nvPicPr>
        <p:blipFill>
          <a:blip r:embed="rId1"/>
          <a:srcRect l="14120" t="6115" r="27557" b="29798"/>
          <a:stretch/>
        </p:blipFill>
        <p:spPr>
          <a:xfrm>
            <a:off x="3270960" y="3398400"/>
            <a:ext cx="2824560" cy="3103920"/>
          </a:xfrm>
          <a:prstGeom prst="rect">
            <a:avLst/>
          </a:prstGeom>
          <a:ln>
            <a:noFill/>
          </a:ln>
        </p:spPr>
      </p:pic>
      <p:sp>
        <p:nvSpPr>
          <p:cNvPr id="155" name="CustomShape 3"/>
          <p:cNvSpPr/>
          <p:nvPr/>
        </p:nvSpPr>
        <p:spPr>
          <a:xfrm>
            <a:off x="846000" y="1949760"/>
            <a:ext cx="2633760" cy="2321640"/>
          </a:xfrm>
          <a:prstGeom prst="wedgeEllipseCallout">
            <a:avLst>
              <a:gd name="adj1" fmla="val 68924"/>
              <a:gd name="adj2" fmla="val 35354"/>
            </a:avLst>
          </a:prstGeom>
          <a:noFill/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s-PE" sz="1800" spc="-1" strike="noStrike">
                <a:solidFill>
                  <a:srgbClr val="000000"/>
                </a:solidFill>
                <a:latin typeface="Calibri"/>
              </a:rPr>
              <a:t>Dale clic al siguiente link para acceder a la biblia virtual</a:t>
            </a:r>
            <a:endParaRPr b="0" lang="es-P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s-PE" sz="18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http://biblia.catholic.net/</a:t>
            </a:r>
            <a:endParaRPr b="0" lang="es-PE" sz="1800" spc="-1" strike="noStrike">
              <a:latin typeface="Arial"/>
            </a:endParaRPr>
          </a:p>
        </p:txBody>
      </p:sp>
      <p:sp>
        <p:nvSpPr>
          <p:cNvPr id="156" name="CustomShape 4"/>
          <p:cNvSpPr/>
          <p:nvPr/>
        </p:nvSpPr>
        <p:spPr>
          <a:xfrm>
            <a:off x="6437160" y="2571840"/>
            <a:ext cx="5144760" cy="130392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1" lang="es-PE" sz="2400" spc="-1" strike="noStrike">
                <a:solidFill>
                  <a:srgbClr val="000000"/>
                </a:solidFill>
                <a:latin typeface="Calibri"/>
              </a:rPr>
              <a:t>1. ¿Qué le dice Jesús cuando los discípulos le pide que siempre les dé de ese pan?</a:t>
            </a:r>
            <a:endParaRPr b="0" lang="es-PE" sz="2400" spc="-1" strike="noStrike">
              <a:latin typeface="Arial"/>
            </a:endParaRPr>
          </a:p>
        </p:txBody>
      </p:sp>
      <p:sp>
        <p:nvSpPr>
          <p:cNvPr id="157" name="CustomShape 5"/>
          <p:cNvSpPr/>
          <p:nvPr/>
        </p:nvSpPr>
        <p:spPr>
          <a:xfrm>
            <a:off x="6437160" y="4689000"/>
            <a:ext cx="5144760" cy="96084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1" lang="es-PE" sz="2400" spc="-1" strike="noStrike">
                <a:solidFill>
                  <a:srgbClr val="000000"/>
                </a:solidFill>
                <a:latin typeface="Calibri"/>
              </a:rPr>
              <a:t>2. ¿Tú crees que Jesús es la Eucaristía? ¿Por qué?</a:t>
            </a:r>
            <a:endParaRPr b="0" lang="es-PE" sz="2400" spc="-1" strike="noStrike">
              <a:latin typeface="Arial"/>
            </a:endParaRPr>
          </a:p>
        </p:txBody>
      </p:sp>
    </p:spTree>
  </p:cSld>
  <p:timing>
    <p:tnLst>
      <p:par>
        <p:cTn id="97" dur="indefinite" restart="never" nodeType="tmRoot">
          <p:childTnLst>
            <p:seq>
              <p:cTn id="98" dur="indefinite" nodeType="mainSeq"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609480" y="1600200"/>
            <a:ext cx="8574840" cy="4950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1. Corpus Christi es la fiesta del Cuerpo y la Sangre de Cristo, de la presencia de Jesucristo en la Eucaristía.</a:t>
            </a:r>
            <a:br/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2. Este día recordamos la institución de la Eucaristía que se llevó a cabo el Jueves Santo durante la Última Cena, al convertir Jesús el pan y el vino en su Cuerpo y en su Sangre.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3. La fiesta del Cuerpo y la Sangre de Cristo se celebra actualmente el domingo siguiente a la fiesta de la Santísima Trinidad.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4. Es una fiesta muy importante porque la Eucaristía es el regalo más grande que Dios nos ha hecho, movido por su querer quedarse con nosotros después de la Ascensión.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2060"/>
                </a:solidFill>
                <a:latin typeface="Impact"/>
              </a:rPr>
              <a:t>PROFUNDIZANDO EN LA DOCTRINA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0" name="Imagen 1" descr=""/>
          <p:cNvPicPr/>
          <p:nvPr/>
        </p:nvPicPr>
        <p:blipFill>
          <a:blip r:embed="rId1"/>
          <a:stretch/>
        </p:blipFill>
        <p:spPr>
          <a:xfrm>
            <a:off x="9185040" y="3343680"/>
            <a:ext cx="2785680" cy="278568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2491</TotalTime>
  <Application>LibreOffice/6.0.7.3$Linux_X86_64 LibreOffice_project/00m0$Build-3</Application>
  <Words>518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2020-03-17T15:06:14Z</dcterms:created>
  <dc:creator>Lenovo</dc:creator>
  <dc:description/>
  <dc:language>es-PE</dc:language>
  <cp:lastModifiedBy/>
  <dcterms:modified xsi:type="dcterms:W3CDTF">2020-06-09T12:57:22Z</dcterms:modified>
  <cp:revision>163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16</vt:i4>
  </property>
</Properties>
</file>