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6858000" cx="12192000"/>
  <p:notesSz cx="6858000" cy="9144000"/>
  <p:embeddedFontLst>
    <p:embeddedFont>
      <p:font typeface="Raleway"/>
      <p:regular r:id="rId23"/>
      <p:bold r:id="rId24"/>
      <p:italic r:id="rId25"/>
      <p:boldItalic r:id="rId26"/>
    </p:embeddedFont>
    <p:embeddedFont>
      <p:font typeface="Abril Fatface"/>
      <p:regular r:id="rId27"/>
    </p:embeddedFont>
    <p:embeddedFont>
      <p:font typeface="Lato"/>
      <p:regular r:id="rId28"/>
      <p:bold r:id="rId29"/>
      <p:italic r:id="rId30"/>
      <p:boldItalic r:id="rId31"/>
    </p:embeddedFont>
    <p:embeddedFont>
      <p:font typeface="Quintessential"/>
      <p:regular r:id="rId32"/>
    </p:embeddedFont>
    <p:embeddedFont>
      <p:font typeface="Dancing Script"/>
      <p:regular r:id="rId33"/>
      <p:bold r:id="rId34"/>
    </p:embeddedFont>
    <p:embeddedFont>
      <p:font typeface="Century Gothic"/>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39" roundtripDataSignature="AMtx7mgiYgAXLIu84mn1yk4Eh8qUpaW6V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BFB1122-9C08-434F-A2F3-3215AA3504AA}">
  <a:tblStyle styleId="{4BFB1122-9C08-434F-A2F3-3215AA3504AA}" styleName="Table_0">
    <a:wholeTbl>
      <a:tcTxStyle b="off" i="off">
        <a:font>
          <a:latin typeface="Century Gothic"/>
          <a:ea typeface="Century Gothic"/>
          <a:cs typeface="Century Gothic"/>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0E7E6"/>
          </a:solidFill>
        </a:fill>
      </a:tcStyle>
    </a:wholeTbl>
    <a:band1H>
      <a:tcTxStyle/>
      <a:tcStyle>
        <a:fill>
          <a:solidFill>
            <a:srgbClr val="E0CCCA"/>
          </a:solidFill>
        </a:fill>
      </a:tcStyle>
    </a:band1H>
    <a:band2H>
      <a:tcTxStyle/>
    </a:band2H>
    <a:band1V>
      <a:tcTxStyle/>
      <a:tcStyle>
        <a:fill>
          <a:solidFill>
            <a:srgbClr val="E0CCCA"/>
          </a:solidFill>
        </a:fill>
      </a:tcStyle>
    </a:band1V>
    <a:band2V>
      <a:tcTxStyle/>
    </a:band2V>
    <a:lastCol>
      <a:tcTxStyle b="on" i="off">
        <a:font>
          <a:latin typeface="Century Gothic"/>
          <a:ea typeface="Century Gothic"/>
          <a:cs typeface="Century Gothic"/>
        </a:font>
        <a:schemeClr val="lt1"/>
      </a:tcTxStyle>
      <a:tcStyle>
        <a:fill>
          <a:solidFill>
            <a:schemeClr val="accent1"/>
          </a:solidFill>
        </a:fill>
      </a:tcStyle>
    </a:lastCol>
    <a:firstCol>
      <a:tcTxStyle b="on" i="off">
        <a:font>
          <a:latin typeface="Century Gothic"/>
          <a:ea typeface="Century Gothic"/>
          <a:cs typeface="Century Gothic"/>
        </a:font>
        <a:schemeClr val="lt1"/>
      </a:tcTxStyle>
      <a:tcStyle>
        <a:fill>
          <a:solidFill>
            <a:schemeClr val="accent1"/>
          </a:solidFill>
        </a:fill>
      </a:tcStyle>
    </a:firstCol>
    <a:lastRow>
      <a:tcTxStyle b="on" i="off">
        <a:font>
          <a:latin typeface="Century Gothic"/>
          <a:ea typeface="Century Gothic"/>
          <a:cs typeface="Century Gothic"/>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entury Gothic"/>
          <a:ea typeface="Century Gothic"/>
          <a:cs typeface="Century Gothic"/>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 styleId="{414E31CC-D7D7-4265-A255-53E3722BBCE1}"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aleway-bold.fntdata"/><Relationship Id="rId23" Type="http://schemas.openxmlformats.org/officeDocument/2006/relationships/font" Target="fonts/Raleway-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aleway-boldItalic.fntdata"/><Relationship Id="rId25" Type="http://schemas.openxmlformats.org/officeDocument/2006/relationships/font" Target="fonts/Raleway-italic.fntdata"/><Relationship Id="rId28" Type="http://schemas.openxmlformats.org/officeDocument/2006/relationships/font" Target="fonts/Lato-regular.fntdata"/><Relationship Id="rId27" Type="http://schemas.openxmlformats.org/officeDocument/2006/relationships/font" Target="fonts/AbrilFatface-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Lato-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ato-boldItalic.fntdata"/><Relationship Id="rId30" Type="http://schemas.openxmlformats.org/officeDocument/2006/relationships/font" Target="fonts/Lato-italic.fntdata"/><Relationship Id="rId11" Type="http://schemas.openxmlformats.org/officeDocument/2006/relationships/slide" Target="slides/slide5.xml"/><Relationship Id="rId33" Type="http://schemas.openxmlformats.org/officeDocument/2006/relationships/font" Target="fonts/DancingScript-regular.fntdata"/><Relationship Id="rId10" Type="http://schemas.openxmlformats.org/officeDocument/2006/relationships/slide" Target="slides/slide4.xml"/><Relationship Id="rId32" Type="http://schemas.openxmlformats.org/officeDocument/2006/relationships/font" Target="fonts/Quintessential-regular.fntdata"/><Relationship Id="rId13" Type="http://schemas.openxmlformats.org/officeDocument/2006/relationships/slide" Target="slides/slide7.xml"/><Relationship Id="rId35" Type="http://schemas.openxmlformats.org/officeDocument/2006/relationships/font" Target="fonts/CenturyGothic-regular.fntdata"/><Relationship Id="rId12" Type="http://schemas.openxmlformats.org/officeDocument/2006/relationships/slide" Target="slides/slide6.xml"/><Relationship Id="rId34" Type="http://schemas.openxmlformats.org/officeDocument/2006/relationships/font" Target="fonts/DancingScript-bold.fntdata"/><Relationship Id="rId15" Type="http://schemas.openxmlformats.org/officeDocument/2006/relationships/slide" Target="slides/slide9.xml"/><Relationship Id="rId37" Type="http://schemas.openxmlformats.org/officeDocument/2006/relationships/font" Target="fonts/CenturyGothic-italic.fntdata"/><Relationship Id="rId14" Type="http://schemas.openxmlformats.org/officeDocument/2006/relationships/slide" Target="slides/slide8.xml"/><Relationship Id="rId36" Type="http://schemas.openxmlformats.org/officeDocument/2006/relationships/font" Target="fonts/CenturyGothic-bold.fntdata"/><Relationship Id="rId17" Type="http://schemas.openxmlformats.org/officeDocument/2006/relationships/slide" Target="slides/slide11.xml"/><Relationship Id="rId39" Type="http://customschemas.google.com/relationships/presentationmetadata" Target="metadata"/><Relationship Id="rId16" Type="http://schemas.openxmlformats.org/officeDocument/2006/relationships/slide" Target="slides/slide10.xml"/><Relationship Id="rId38" Type="http://schemas.openxmlformats.org/officeDocument/2006/relationships/font" Target="fonts/CenturyGothic-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Google Shape;284;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type="title">
  <p:cSld name="TITLE">
    <p:spTree>
      <p:nvGrpSpPr>
        <p:cNvPr id="38" name="Shape 38"/>
        <p:cNvGrpSpPr/>
        <p:nvPr/>
      </p:nvGrpSpPr>
      <p:grpSpPr>
        <a:xfrm>
          <a:off x="0" y="0"/>
          <a:ext cx="0" cy="0"/>
          <a:chOff x="0" y="0"/>
          <a:chExt cx="0" cy="0"/>
        </a:xfrm>
      </p:grpSpPr>
      <p:sp>
        <p:nvSpPr>
          <p:cNvPr id="39" name="Google Shape;39;p18"/>
          <p:cNvSpPr txBox="1"/>
          <p:nvPr>
            <p:ph type="ctrTitle"/>
          </p:nvPr>
        </p:nvSpPr>
        <p:spPr>
          <a:xfrm>
            <a:off x="2589213" y="2514600"/>
            <a:ext cx="8915399" cy="2262781"/>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5400"/>
              <a:buFont typeface="Century Gothic"/>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8"/>
          <p:cNvSpPr txBox="1"/>
          <p:nvPr>
            <p:ph idx="1" type="subTitle"/>
          </p:nvPr>
        </p:nvSpPr>
        <p:spPr>
          <a:xfrm>
            <a:off x="2589213" y="4777379"/>
            <a:ext cx="8915399" cy="1126283"/>
          </a:xfrm>
          <a:prstGeom prst="rect">
            <a:avLst/>
          </a:prstGeom>
          <a:noFill/>
          <a:ln>
            <a:noFill/>
          </a:ln>
        </p:spPr>
        <p:txBody>
          <a:bodyPr anchorCtr="0" anchor="t" bIns="45700" lIns="91425" spcFirstLastPara="1" rIns="91425" wrap="square" tIns="45700">
            <a:normAutofit/>
          </a:bodyPr>
          <a:lstStyle>
            <a:lvl1pPr lvl="0" algn="l">
              <a:spcBef>
                <a:spcPts val="1000"/>
              </a:spcBef>
              <a:spcAft>
                <a:spcPts val="0"/>
              </a:spcAft>
              <a:buSzPts val="1800"/>
              <a:buNone/>
              <a:defRPr>
                <a:solidFill>
                  <a:srgbClr val="595959"/>
                </a:solidFill>
              </a:defRPr>
            </a:lvl1pPr>
            <a:lvl2pPr lvl="1" algn="ctr">
              <a:spcBef>
                <a:spcPts val="1000"/>
              </a:spcBef>
              <a:spcAft>
                <a:spcPts val="0"/>
              </a:spcAft>
              <a:buSzPts val="1600"/>
              <a:buNone/>
              <a:defRPr>
                <a:solidFill>
                  <a:srgbClr val="888888"/>
                </a:solidFill>
              </a:defRPr>
            </a:lvl2pPr>
            <a:lvl3pPr lvl="2" algn="ctr">
              <a:spcBef>
                <a:spcPts val="1000"/>
              </a:spcBef>
              <a:spcAft>
                <a:spcPts val="0"/>
              </a:spcAft>
              <a:buSzPts val="1400"/>
              <a:buNone/>
              <a:defRPr>
                <a:solidFill>
                  <a:srgbClr val="888888"/>
                </a:solidFill>
              </a:defRPr>
            </a:lvl3pPr>
            <a:lvl4pPr lvl="3" algn="ctr">
              <a:spcBef>
                <a:spcPts val="1000"/>
              </a:spcBef>
              <a:spcAft>
                <a:spcPts val="0"/>
              </a:spcAft>
              <a:buSzPts val="1200"/>
              <a:buNone/>
              <a:defRPr>
                <a:solidFill>
                  <a:srgbClr val="888888"/>
                </a:solidFill>
              </a:defRPr>
            </a:lvl4pPr>
            <a:lvl5pPr lvl="4" algn="ctr">
              <a:spcBef>
                <a:spcPts val="1000"/>
              </a:spcBef>
              <a:spcAft>
                <a:spcPts val="0"/>
              </a:spcAft>
              <a:buSzPts val="1200"/>
              <a:buNone/>
              <a:defRPr>
                <a:solidFill>
                  <a:srgbClr val="888888"/>
                </a:solidFill>
              </a:defRPr>
            </a:lvl5pPr>
            <a:lvl6pPr lvl="5" algn="ctr">
              <a:spcBef>
                <a:spcPts val="1000"/>
              </a:spcBef>
              <a:spcAft>
                <a:spcPts val="0"/>
              </a:spcAft>
              <a:buSzPts val="1200"/>
              <a:buNone/>
              <a:defRPr>
                <a:solidFill>
                  <a:srgbClr val="888888"/>
                </a:solidFill>
              </a:defRPr>
            </a:lvl6pPr>
            <a:lvl7pPr lvl="6" algn="ctr">
              <a:spcBef>
                <a:spcPts val="1000"/>
              </a:spcBef>
              <a:spcAft>
                <a:spcPts val="0"/>
              </a:spcAft>
              <a:buSzPts val="1200"/>
              <a:buNone/>
              <a:defRPr>
                <a:solidFill>
                  <a:srgbClr val="888888"/>
                </a:solidFill>
              </a:defRPr>
            </a:lvl7pPr>
            <a:lvl8pPr lvl="7" algn="ctr">
              <a:spcBef>
                <a:spcPts val="1000"/>
              </a:spcBef>
              <a:spcAft>
                <a:spcPts val="0"/>
              </a:spcAft>
              <a:buSzPts val="1200"/>
              <a:buNone/>
              <a:defRPr>
                <a:solidFill>
                  <a:srgbClr val="888888"/>
                </a:solidFill>
              </a:defRPr>
            </a:lvl8pPr>
            <a:lvl9pPr lvl="8" algn="ctr">
              <a:spcBef>
                <a:spcPts val="1000"/>
              </a:spcBef>
              <a:spcAft>
                <a:spcPts val="0"/>
              </a:spcAft>
              <a:buSzPts val="1200"/>
              <a:buNone/>
              <a:defRPr>
                <a:solidFill>
                  <a:srgbClr val="888888"/>
                </a:solidFill>
              </a:defRPr>
            </a:lvl9pPr>
          </a:lstStyle>
          <a:p/>
        </p:txBody>
      </p:sp>
      <p:sp>
        <p:nvSpPr>
          <p:cNvPr id="41" name="Google Shape;41;p18"/>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8"/>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8"/>
          <p:cNvSpPr/>
          <p:nvPr/>
        </p:nvSpPr>
        <p:spPr>
          <a:xfrm>
            <a:off x="0" y="4323810"/>
            <a:ext cx="1744652" cy="778589"/>
          </a:xfrm>
          <a:custGeom>
            <a:rect b="b" l="l" r="r" t="t"/>
            <a:pathLst>
              <a:path extrusionOk="0" h="166" w="372">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18"/>
          <p:cNvSpPr txBox="1"/>
          <p:nvPr>
            <p:ph idx="12" type="sldNum"/>
          </p:nvPr>
        </p:nvSpPr>
        <p:spPr>
          <a:xfrm>
            <a:off x="531812" y="4529540"/>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descripción">
  <p:cSld name="Título y descripción">
    <p:spTree>
      <p:nvGrpSpPr>
        <p:cNvPr id="104" name="Shape 104"/>
        <p:cNvGrpSpPr/>
        <p:nvPr/>
      </p:nvGrpSpPr>
      <p:grpSpPr>
        <a:xfrm>
          <a:off x="0" y="0"/>
          <a:ext cx="0" cy="0"/>
          <a:chOff x="0" y="0"/>
          <a:chExt cx="0" cy="0"/>
        </a:xfrm>
      </p:grpSpPr>
      <p:sp>
        <p:nvSpPr>
          <p:cNvPr id="105" name="Google Shape;105;p27"/>
          <p:cNvSpPr txBox="1"/>
          <p:nvPr>
            <p:ph type="title"/>
          </p:nvPr>
        </p:nvSpPr>
        <p:spPr>
          <a:xfrm>
            <a:off x="2589212" y="609600"/>
            <a:ext cx="8915399" cy="311704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27"/>
          <p:cNvSpPr txBox="1"/>
          <p:nvPr>
            <p:ph idx="1" type="body"/>
          </p:nvPr>
        </p:nvSpPr>
        <p:spPr>
          <a:xfrm>
            <a:off x="2589212" y="4354046"/>
            <a:ext cx="8915399" cy="1555864"/>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800"/>
              <a:buNone/>
              <a:defRPr sz="18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107" name="Google Shape;107;p27"/>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27"/>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27"/>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7"/>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ita con descripción">
  <p:cSld name="Cita con descripción">
    <p:spTree>
      <p:nvGrpSpPr>
        <p:cNvPr id="111" name="Shape 111"/>
        <p:cNvGrpSpPr/>
        <p:nvPr/>
      </p:nvGrpSpPr>
      <p:grpSpPr>
        <a:xfrm>
          <a:off x="0" y="0"/>
          <a:ext cx="0" cy="0"/>
          <a:chOff x="0" y="0"/>
          <a:chExt cx="0" cy="0"/>
        </a:xfrm>
      </p:grpSpPr>
      <p:sp>
        <p:nvSpPr>
          <p:cNvPr id="112" name="Google Shape;112;p28"/>
          <p:cNvSpPr txBox="1"/>
          <p:nvPr>
            <p:ph type="title"/>
          </p:nvPr>
        </p:nvSpPr>
        <p:spPr>
          <a:xfrm>
            <a:off x="2849949" y="609600"/>
            <a:ext cx="8393926" cy="2895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8"/>
          <p:cNvSpPr txBox="1"/>
          <p:nvPr>
            <p:ph idx="1" type="body"/>
          </p:nvPr>
        </p:nvSpPr>
        <p:spPr>
          <a:xfrm>
            <a:off x="3275012" y="3505200"/>
            <a:ext cx="753655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600"/>
              <a:buFont typeface="Century Gothic"/>
              <a:buNone/>
              <a:defRPr sz="1600">
                <a:solidFill>
                  <a:srgbClr val="7F7F7F"/>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14" name="Google Shape;114;p28"/>
          <p:cNvSpPr txBox="1"/>
          <p:nvPr>
            <p:ph idx="2" type="body"/>
          </p:nvPr>
        </p:nvSpPr>
        <p:spPr>
          <a:xfrm>
            <a:off x="2589212" y="4354046"/>
            <a:ext cx="8915399" cy="1555864"/>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800"/>
              <a:buNone/>
              <a:defRPr sz="18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115" name="Google Shape;115;p28"/>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28"/>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28"/>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8"/>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
        <p:nvSpPr>
          <p:cNvPr id="119" name="Google Shape;119;p28"/>
          <p:cNvSpPr txBox="1"/>
          <p:nvPr/>
        </p:nvSpPr>
        <p:spPr>
          <a:xfrm>
            <a:off x="2467652" y="648005"/>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8000">
                <a:solidFill>
                  <a:schemeClr val="accent1"/>
                </a:solidFill>
                <a:latin typeface="Arial"/>
                <a:ea typeface="Arial"/>
                <a:cs typeface="Arial"/>
                <a:sym typeface="Arial"/>
              </a:rPr>
              <a:t>“</a:t>
            </a:r>
            <a:endParaRPr/>
          </a:p>
        </p:txBody>
      </p:sp>
      <p:sp>
        <p:nvSpPr>
          <p:cNvPr id="120" name="Google Shape;120;p28"/>
          <p:cNvSpPr txBox="1"/>
          <p:nvPr/>
        </p:nvSpPr>
        <p:spPr>
          <a:xfrm>
            <a:off x="11114852" y="290530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8000">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arjeta de nombre">
  <p:cSld name="Tarjeta de nombre">
    <p:spTree>
      <p:nvGrpSpPr>
        <p:cNvPr id="121" name="Shape 121"/>
        <p:cNvGrpSpPr/>
        <p:nvPr/>
      </p:nvGrpSpPr>
      <p:grpSpPr>
        <a:xfrm>
          <a:off x="0" y="0"/>
          <a:ext cx="0" cy="0"/>
          <a:chOff x="0" y="0"/>
          <a:chExt cx="0" cy="0"/>
        </a:xfrm>
      </p:grpSpPr>
      <p:sp>
        <p:nvSpPr>
          <p:cNvPr id="122" name="Google Shape;122;p29"/>
          <p:cNvSpPr txBox="1"/>
          <p:nvPr>
            <p:ph type="title"/>
          </p:nvPr>
        </p:nvSpPr>
        <p:spPr>
          <a:xfrm>
            <a:off x="2589213" y="2438400"/>
            <a:ext cx="8915400" cy="2724845"/>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29"/>
          <p:cNvSpPr txBox="1"/>
          <p:nvPr>
            <p:ph idx="1"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24" name="Google Shape;124;p29"/>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29"/>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29"/>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9"/>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itar la tarjeta de nombre">
  <p:cSld name="Citar la tarjeta de nombre">
    <p:spTree>
      <p:nvGrpSpPr>
        <p:cNvPr id="128" name="Shape 128"/>
        <p:cNvGrpSpPr/>
        <p:nvPr/>
      </p:nvGrpSpPr>
      <p:grpSpPr>
        <a:xfrm>
          <a:off x="0" y="0"/>
          <a:ext cx="0" cy="0"/>
          <a:chOff x="0" y="0"/>
          <a:chExt cx="0" cy="0"/>
        </a:xfrm>
      </p:grpSpPr>
      <p:sp>
        <p:nvSpPr>
          <p:cNvPr id="129" name="Google Shape;129;p30"/>
          <p:cNvSpPr txBox="1"/>
          <p:nvPr>
            <p:ph type="title"/>
          </p:nvPr>
        </p:nvSpPr>
        <p:spPr>
          <a:xfrm>
            <a:off x="2849949" y="609600"/>
            <a:ext cx="8393926" cy="2895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30"/>
          <p:cNvSpPr txBox="1"/>
          <p:nvPr>
            <p:ph idx="1" type="body"/>
          </p:nvPr>
        </p:nvSpPr>
        <p:spPr>
          <a:xfrm>
            <a:off x="2589212" y="4343400"/>
            <a:ext cx="8915400" cy="838200"/>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Font typeface="Century Gothic"/>
              <a:buNone/>
              <a:defRPr sz="2400">
                <a:solidFill>
                  <a:schemeClr val="accent1"/>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31" name="Google Shape;131;p30"/>
          <p:cNvSpPr txBox="1"/>
          <p:nvPr>
            <p:ph idx="2"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32" name="Google Shape;132;p30"/>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30"/>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30"/>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30"/>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
        <p:nvSpPr>
          <p:cNvPr id="136" name="Google Shape;136;p30"/>
          <p:cNvSpPr txBox="1"/>
          <p:nvPr/>
        </p:nvSpPr>
        <p:spPr>
          <a:xfrm>
            <a:off x="2467652" y="648005"/>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8000">
                <a:solidFill>
                  <a:schemeClr val="accent1"/>
                </a:solidFill>
                <a:latin typeface="Arial"/>
                <a:ea typeface="Arial"/>
                <a:cs typeface="Arial"/>
                <a:sym typeface="Arial"/>
              </a:rPr>
              <a:t>“</a:t>
            </a:r>
            <a:endParaRPr/>
          </a:p>
        </p:txBody>
      </p:sp>
      <p:sp>
        <p:nvSpPr>
          <p:cNvPr id="137" name="Google Shape;137;p30"/>
          <p:cNvSpPr txBox="1"/>
          <p:nvPr/>
        </p:nvSpPr>
        <p:spPr>
          <a:xfrm>
            <a:off x="11114852" y="290530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8000">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dadero o falso">
  <p:cSld name="Verdadero o falso">
    <p:spTree>
      <p:nvGrpSpPr>
        <p:cNvPr id="138" name="Shape 138"/>
        <p:cNvGrpSpPr/>
        <p:nvPr/>
      </p:nvGrpSpPr>
      <p:grpSpPr>
        <a:xfrm>
          <a:off x="0" y="0"/>
          <a:ext cx="0" cy="0"/>
          <a:chOff x="0" y="0"/>
          <a:chExt cx="0" cy="0"/>
        </a:xfrm>
      </p:grpSpPr>
      <p:sp>
        <p:nvSpPr>
          <p:cNvPr id="139" name="Google Shape;139;p31"/>
          <p:cNvSpPr txBox="1"/>
          <p:nvPr>
            <p:ph type="title"/>
          </p:nvPr>
        </p:nvSpPr>
        <p:spPr>
          <a:xfrm>
            <a:off x="2589212" y="627407"/>
            <a:ext cx="8915399" cy="288002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0" name="Google Shape;140;p31"/>
          <p:cNvSpPr txBox="1"/>
          <p:nvPr>
            <p:ph idx="1" type="body"/>
          </p:nvPr>
        </p:nvSpPr>
        <p:spPr>
          <a:xfrm>
            <a:off x="2589212" y="4343400"/>
            <a:ext cx="8915400" cy="838200"/>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Font typeface="Century Gothic"/>
              <a:buNone/>
              <a:defRPr sz="2400">
                <a:solidFill>
                  <a:schemeClr val="accent1"/>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1" name="Google Shape;141;p31"/>
          <p:cNvSpPr txBox="1"/>
          <p:nvPr>
            <p:ph idx="2"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2" name="Google Shape;142;p31"/>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31"/>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31"/>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31"/>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146" name="Shape 146"/>
        <p:cNvGrpSpPr/>
        <p:nvPr/>
      </p:nvGrpSpPr>
      <p:grpSpPr>
        <a:xfrm>
          <a:off x="0" y="0"/>
          <a:ext cx="0" cy="0"/>
          <a:chOff x="0" y="0"/>
          <a:chExt cx="0" cy="0"/>
        </a:xfrm>
      </p:grpSpPr>
      <p:sp>
        <p:nvSpPr>
          <p:cNvPr id="147" name="Google Shape;147;p32"/>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32"/>
          <p:cNvSpPr txBox="1"/>
          <p:nvPr>
            <p:ph idx="1" type="body"/>
          </p:nvPr>
        </p:nvSpPr>
        <p:spPr>
          <a:xfrm rot="5400000">
            <a:off x="5103812" y="-381000"/>
            <a:ext cx="3886200" cy="891540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9" name="Google Shape;149;p32"/>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32"/>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32"/>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32"/>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153" name="Shape 153"/>
        <p:cNvGrpSpPr/>
        <p:nvPr/>
      </p:nvGrpSpPr>
      <p:grpSpPr>
        <a:xfrm>
          <a:off x="0" y="0"/>
          <a:ext cx="0" cy="0"/>
          <a:chOff x="0" y="0"/>
          <a:chExt cx="0" cy="0"/>
        </a:xfrm>
      </p:grpSpPr>
      <p:sp>
        <p:nvSpPr>
          <p:cNvPr id="154" name="Google Shape;154;p33"/>
          <p:cNvSpPr txBox="1"/>
          <p:nvPr>
            <p:ph type="title"/>
          </p:nvPr>
        </p:nvSpPr>
        <p:spPr>
          <a:xfrm rot="5400000">
            <a:off x="7756704" y="2165513"/>
            <a:ext cx="5283817" cy="2207601"/>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33"/>
          <p:cNvSpPr txBox="1"/>
          <p:nvPr>
            <p:ph idx="1" type="body"/>
          </p:nvPr>
        </p:nvSpPr>
        <p:spPr>
          <a:xfrm rot="5400000">
            <a:off x="3185803" y="30814"/>
            <a:ext cx="5283817" cy="647700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56" name="Google Shape;156;p33"/>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33"/>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33"/>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33"/>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45" name="Shape 45"/>
        <p:cNvGrpSpPr/>
        <p:nvPr/>
      </p:nvGrpSpPr>
      <p:grpSpPr>
        <a:xfrm>
          <a:off x="0" y="0"/>
          <a:ext cx="0" cy="0"/>
          <a:chOff x="0" y="0"/>
          <a:chExt cx="0" cy="0"/>
        </a:xfrm>
      </p:grpSpPr>
      <p:sp>
        <p:nvSpPr>
          <p:cNvPr id="46" name="Google Shape;46;p19"/>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9"/>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9"/>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19"/>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el título" type="titleOnly">
  <p:cSld name="TITLE_ONLY">
    <p:spTree>
      <p:nvGrpSpPr>
        <p:cNvPr id="50" name="Shape 50"/>
        <p:cNvGrpSpPr/>
        <p:nvPr/>
      </p:nvGrpSpPr>
      <p:grpSpPr>
        <a:xfrm>
          <a:off x="0" y="0"/>
          <a:ext cx="0" cy="0"/>
          <a:chOff x="0" y="0"/>
          <a:chExt cx="0" cy="0"/>
        </a:xfrm>
      </p:grpSpPr>
      <p:sp>
        <p:nvSpPr>
          <p:cNvPr id="51" name="Google Shape;51;p20"/>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0"/>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0"/>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0"/>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20"/>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type="obj">
  <p:cSld name="OBJECT">
    <p:spTree>
      <p:nvGrpSpPr>
        <p:cNvPr id="56" name="Shape 56"/>
        <p:cNvGrpSpPr/>
        <p:nvPr/>
      </p:nvGrpSpPr>
      <p:grpSpPr>
        <a:xfrm>
          <a:off x="0" y="0"/>
          <a:ext cx="0" cy="0"/>
          <a:chOff x="0" y="0"/>
          <a:chExt cx="0" cy="0"/>
        </a:xfrm>
      </p:grpSpPr>
      <p:sp>
        <p:nvSpPr>
          <p:cNvPr id="57" name="Google Shape;57;p21"/>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1"/>
          <p:cNvSpPr txBox="1"/>
          <p:nvPr>
            <p:ph idx="1" type="body"/>
          </p:nvPr>
        </p:nvSpPr>
        <p:spPr>
          <a:xfrm>
            <a:off x="2589212" y="2133600"/>
            <a:ext cx="8915400"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59" name="Google Shape;59;p21"/>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1"/>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1"/>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21"/>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type="secHead">
  <p:cSld name="SECTION_HEADER">
    <p:spTree>
      <p:nvGrpSpPr>
        <p:cNvPr id="63" name="Shape 63"/>
        <p:cNvGrpSpPr/>
        <p:nvPr/>
      </p:nvGrpSpPr>
      <p:grpSpPr>
        <a:xfrm>
          <a:off x="0" y="0"/>
          <a:ext cx="0" cy="0"/>
          <a:chOff x="0" y="0"/>
          <a:chExt cx="0" cy="0"/>
        </a:xfrm>
      </p:grpSpPr>
      <p:sp>
        <p:nvSpPr>
          <p:cNvPr id="64" name="Google Shape;64;p22"/>
          <p:cNvSpPr txBox="1"/>
          <p:nvPr>
            <p:ph type="title"/>
          </p:nvPr>
        </p:nvSpPr>
        <p:spPr>
          <a:xfrm>
            <a:off x="2589212" y="2058750"/>
            <a:ext cx="8915399" cy="14688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4000"/>
              <a:buFont typeface="Century Gothic"/>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2"/>
          <p:cNvSpPr txBox="1"/>
          <p:nvPr>
            <p:ph idx="1" type="body"/>
          </p:nvPr>
        </p:nvSpPr>
        <p:spPr>
          <a:xfrm>
            <a:off x="2589212" y="3530129"/>
            <a:ext cx="8915399"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2000"/>
              <a:buNone/>
              <a:defRPr sz="20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66" name="Google Shape;66;p22"/>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2"/>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2"/>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22"/>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70" name="Shape 70"/>
        <p:cNvGrpSpPr/>
        <p:nvPr/>
      </p:nvGrpSpPr>
      <p:grpSpPr>
        <a:xfrm>
          <a:off x="0" y="0"/>
          <a:ext cx="0" cy="0"/>
          <a:chOff x="0" y="0"/>
          <a:chExt cx="0" cy="0"/>
        </a:xfrm>
      </p:grpSpPr>
      <p:sp>
        <p:nvSpPr>
          <p:cNvPr id="71" name="Google Shape;71;p23"/>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3"/>
          <p:cNvSpPr txBox="1"/>
          <p:nvPr>
            <p:ph idx="1" type="body"/>
          </p:nvPr>
        </p:nvSpPr>
        <p:spPr>
          <a:xfrm>
            <a:off x="2589212" y="2133600"/>
            <a:ext cx="4313864"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73" name="Google Shape;73;p23"/>
          <p:cNvSpPr txBox="1"/>
          <p:nvPr>
            <p:ph idx="2" type="body"/>
          </p:nvPr>
        </p:nvSpPr>
        <p:spPr>
          <a:xfrm>
            <a:off x="7190747" y="2126222"/>
            <a:ext cx="4313864"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74" name="Google Shape;74;p23"/>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3"/>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3"/>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23"/>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78" name="Shape 78"/>
        <p:cNvGrpSpPr/>
        <p:nvPr/>
      </p:nvGrpSpPr>
      <p:grpSpPr>
        <a:xfrm>
          <a:off x="0" y="0"/>
          <a:ext cx="0" cy="0"/>
          <a:chOff x="0" y="0"/>
          <a:chExt cx="0" cy="0"/>
        </a:xfrm>
      </p:grpSpPr>
      <p:sp>
        <p:nvSpPr>
          <p:cNvPr id="79" name="Google Shape;79;p24"/>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24"/>
          <p:cNvSpPr txBox="1"/>
          <p:nvPr>
            <p:ph idx="1" type="body"/>
          </p:nvPr>
        </p:nvSpPr>
        <p:spPr>
          <a:xfrm>
            <a:off x="2939373" y="1972703"/>
            <a:ext cx="3992732"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None/>
              <a:defRPr b="0" sz="24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0"/>
              </a:spcAft>
              <a:buSzPts val="1600"/>
              <a:buNone/>
              <a:defRPr b="1" sz="1600"/>
            </a:lvl9pPr>
          </a:lstStyle>
          <a:p/>
        </p:txBody>
      </p:sp>
      <p:sp>
        <p:nvSpPr>
          <p:cNvPr id="81" name="Google Shape;81;p24"/>
          <p:cNvSpPr txBox="1"/>
          <p:nvPr>
            <p:ph idx="2" type="body"/>
          </p:nvPr>
        </p:nvSpPr>
        <p:spPr>
          <a:xfrm>
            <a:off x="2589212" y="2548966"/>
            <a:ext cx="4342893" cy="335406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82" name="Google Shape;82;p24"/>
          <p:cNvSpPr txBox="1"/>
          <p:nvPr>
            <p:ph idx="3" type="body"/>
          </p:nvPr>
        </p:nvSpPr>
        <p:spPr>
          <a:xfrm>
            <a:off x="7506629" y="1969475"/>
            <a:ext cx="3999001"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None/>
              <a:defRPr b="0" sz="24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0"/>
              </a:spcAft>
              <a:buSzPts val="1600"/>
              <a:buNone/>
              <a:defRPr b="1" sz="1600"/>
            </a:lvl9pPr>
          </a:lstStyle>
          <a:p/>
        </p:txBody>
      </p:sp>
      <p:sp>
        <p:nvSpPr>
          <p:cNvPr id="83" name="Google Shape;83;p24"/>
          <p:cNvSpPr txBox="1"/>
          <p:nvPr>
            <p:ph idx="4" type="body"/>
          </p:nvPr>
        </p:nvSpPr>
        <p:spPr>
          <a:xfrm>
            <a:off x="7166957" y="2545738"/>
            <a:ext cx="4338674" cy="335406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84" name="Google Shape;84;p24"/>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4"/>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4"/>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24"/>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88" name="Shape 88"/>
        <p:cNvGrpSpPr/>
        <p:nvPr/>
      </p:nvGrpSpPr>
      <p:grpSpPr>
        <a:xfrm>
          <a:off x="0" y="0"/>
          <a:ext cx="0" cy="0"/>
          <a:chOff x="0" y="0"/>
          <a:chExt cx="0" cy="0"/>
        </a:xfrm>
      </p:grpSpPr>
      <p:sp>
        <p:nvSpPr>
          <p:cNvPr id="89" name="Google Shape;89;p25"/>
          <p:cNvSpPr txBox="1"/>
          <p:nvPr>
            <p:ph type="title"/>
          </p:nvPr>
        </p:nvSpPr>
        <p:spPr>
          <a:xfrm>
            <a:off x="2589212" y="446088"/>
            <a:ext cx="3505199" cy="976312"/>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2000"/>
              <a:buFont typeface="Century Gothic"/>
              <a:buNone/>
              <a:defRPr b="0"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5"/>
          <p:cNvSpPr txBox="1"/>
          <p:nvPr>
            <p:ph idx="1" type="body"/>
          </p:nvPr>
        </p:nvSpPr>
        <p:spPr>
          <a:xfrm>
            <a:off x="6323012" y="446088"/>
            <a:ext cx="5181600" cy="5414963"/>
          </a:xfrm>
          <a:prstGeom prst="rect">
            <a:avLst/>
          </a:prstGeom>
          <a:noFill/>
          <a:ln>
            <a:noFill/>
          </a:ln>
        </p:spPr>
        <p:txBody>
          <a:bodyPr anchorCtr="0" anchor="ctr"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91" name="Google Shape;91;p25"/>
          <p:cNvSpPr txBox="1"/>
          <p:nvPr>
            <p:ph idx="2" type="body"/>
          </p:nvPr>
        </p:nvSpPr>
        <p:spPr>
          <a:xfrm>
            <a:off x="2589212" y="1598613"/>
            <a:ext cx="3505199" cy="4262436"/>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00"/>
              <a:buNone/>
              <a:defRPr sz="14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0"/>
              </a:spcAft>
              <a:buSzPts val="900"/>
              <a:buNone/>
              <a:defRPr sz="900"/>
            </a:lvl9pPr>
          </a:lstStyle>
          <a:p/>
        </p:txBody>
      </p:sp>
      <p:sp>
        <p:nvSpPr>
          <p:cNvPr id="92" name="Google Shape;92;p25"/>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25"/>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5"/>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25"/>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96" name="Shape 96"/>
        <p:cNvGrpSpPr/>
        <p:nvPr/>
      </p:nvGrpSpPr>
      <p:grpSpPr>
        <a:xfrm>
          <a:off x="0" y="0"/>
          <a:ext cx="0" cy="0"/>
          <a:chOff x="0" y="0"/>
          <a:chExt cx="0" cy="0"/>
        </a:xfrm>
      </p:grpSpPr>
      <p:sp>
        <p:nvSpPr>
          <p:cNvPr id="97" name="Google Shape;97;p26"/>
          <p:cNvSpPr txBox="1"/>
          <p:nvPr>
            <p:ph type="title"/>
          </p:nvPr>
        </p:nvSpPr>
        <p:spPr>
          <a:xfrm>
            <a:off x="2589213" y="4800600"/>
            <a:ext cx="8915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26"/>
          <p:cNvSpPr/>
          <p:nvPr>
            <p:ph idx="2" type="pic"/>
          </p:nvPr>
        </p:nvSpPr>
        <p:spPr>
          <a:xfrm>
            <a:off x="2589212" y="634965"/>
            <a:ext cx="8915400" cy="3854970"/>
          </a:xfrm>
          <a:prstGeom prst="rect">
            <a:avLst/>
          </a:prstGeom>
          <a:noFill/>
          <a:ln>
            <a:noFill/>
          </a:ln>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9pPr>
          </a:lstStyle>
          <a:p/>
        </p:txBody>
      </p:sp>
      <p:sp>
        <p:nvSpPr>
          <p:cNvPr id="99" name="Google Shape;99;p26"/>
          <p:cNvSpPr txBox="1"/>
          <p:nvPr>
            <p:ph idx="1" type="body"/>
          </p:nvPr>
        </p:nvSpPr>
        <p:spPr>
          <a:xfrm>
            <a:off x="2589213" y="5367338"/>
            <a:ext cx="8915400" cy="49371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200"/>
              <a:buNone/>
              <a:defRPr sz="12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0"/>
              </a:spcAft>
              <a:buSzPts val="900"/>
              <a:buNone/>
              <a:defRPr sz="900"/>
            </a:lvl9pPr>
          </a:lstStyle>
          <a:p/>
        </p:txBody>
      </p:sp>
      <p:sp>
        <p:nvSpPr>
          <p:cNvPr id="100" name="Google Shape;100;p26"/>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26"/>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6"/>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26"/>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P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FFFF"/>
            </a:gs>
            <a:gs pos="100000">
              <a:srgbClr val="DDE6C3"/>
            </a:gs>
          </a:gsLst>
          <a:path path="circle">
            <a:fillToRect b="100%" r="100%"/>
          </a:path>
          <a:tileRect l="-100%" t="-100%"/>
        </a:gradFill>
      </p:bgPr>
    </p:bg>
    <p:spTree>
      <p:nvGrpSpPr>
        <p:cNvPr id="5" name="Shape 5"/>
        <p:cNvGrpSpPr/>
        <p:nvPr/>
      </p:nvGrpSpPr>
      <p:grpSpPr>
        <a:xfrm>
          <a:off x="0" y="0"/>
          <a:ext cx="0" cy="0"/>
          <a:chOff x="0" y="0"/>
          <a:chExt cx="0" cy="0"/>
        </a:xfrm>
      </p:grpSpPr>
      <p:grpSp>
        <p:nvGrpSpPr>
          <p:cNvPr id="6" name="Google Shape;6;p17"/>
          <p:cNvGrpSpPr/>
          <p:nvPr/>
        </p:nvGrpSpPr>
        <p:grpSpPr>
          <a:xfrm>
            <a:off x="1" y="228600"/>
            <a:ext cx="2851516" cy="6638628"/>
            <a:chOff x="2487613" y="285750"/>
            <a:chExt cx="2428875" cy="5654676"/>
          </a:xfrm>
        </p:grpSpPr>
        <p:sp>
          <p:nvSpPr>
            <p:cNvPr id="7" name="Google Shape;7;p17"/>
            <p:cNvSpPr/>
            <p:nvPr/>
          </p:nvSpPr>
          <p:spPr>
            <a:xfrm>
              <a:off x="2487613" y="2284413"/>
              <a:ext cx="85725" cy="533400"/>
            </a:xfrm>
            <a:custGeom>
              <a:rect b="b" l="l" r="r" t="t"/>
              <a:pathLst>
                <a:path extrusionOk="0" h="136" w="22">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17"/>
            <p:cNvSpPr/>
            <p:nvPr/>
          </p:nvSpPr>
          <p:spPr>
            <a:xfrm>
              <a:off x="2597151" y="2779713"/>
              <a:ext cx="550863" cy="1978025"/>
            </a:xfrm>
            <a:custGeom>
              <a:rect b="b" l="l" r="r" t="t"/>
              <a:pathLst>
                <a:path extrusionOk="0" h="504" w="14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 name="Google Shape;9;p17"/>
            <p:cNvSpPr/>
            <p:nvPr/>
          </p:nvSpPr>
          <p:spPr>
            <a:xfrm>
              <a:off x="3175001" y="4730750"/>
              <a:ext cx="519113" cy="1209675"/>
            </a:xfrm>
            <a:custGeom>
              <a:rect b="b" l="l" r="r" t="t"/>
              <a:pathLst>
                <a:path extrusionOk="0" h="308" w="132">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17"/>
            <p:cNvSpPr/>
            <p:nvPr/>
          </p:nvSpPr>
          <p:spPr>
            <a:xfrm>
              <a:off x="3305176" y="5630863"/>
              <a:ext cx="146050" cy="309563"/>
            </a:xfrm>
            <a:custGeom>
              <a:rect b="b" l="l" r="r" t="t"/>
              <a:pathLst>
                <a:path extrusionOk="0" h="79" w="37">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17"/>
            <p:cNvSpPr/>
            <p:nvPr/>
          </p:nvSpPr>
          <p:spPr>
            <a:xfrm>
              <a:off x="2573338" y="2817813"/>
              <a:ext cx="700088" cy="2835275"/>
            </a:xfrm>
            <a:custGeom>
              <a:rect b="b" l="l" r="r" t="t"/>
              <a:pathLst>
                <a:path extrusionOk="0" h="722" w="178">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17"/>
            <p:cNvSpPr/>
            <p:nvPr/>
          </p:nvSpPr>
          <p:spPr>
            <a:xfrm>
              <a:off x="2506663" y="285750"/>
              <a:ext cx="90488" cy="2493963"/>
            </a:xfrm>
            <a:custGeom>
              <a:rect b="b" l="l" r="r" t="t"/>
              <a:pathLst>
                <a:path extrusionOk="0" h="635" w="23">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17"/>
            <p:cNvSpPr/>
            <p:nvPr/>
          </p:nvSpPr>
          <p:spPr>
            <a:xfrm>
              <a:off x="2554288" y="2598738"/>
              <a:ext cx="66675" cy="420688"/>
            </a:xfrm>
            <a:custGeom>
              <a:rect b="b" l="l" r="r" t="t"/>
              <a:pathLst>
                <a:path extrusionOk="0" h="107" w="1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17"/>
            <p:cNvSpPr/>
            <p:nvPr/>
          </p:nvSpPr>
          <p:spPr>
            <a:xfrm>
              <a:off x="3143251" y="4757738"/>
              <a:ext cx="161925" cy="873125"/>
            </a:xfrm>
            <a:custGeom>
              <a:rect b="b" l="l" r="r" t="t"/>
              <a:pathLst>
                <a:path extrusionOk="0" h="222" w="41">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17"/>
            <p:cNvSpPr/>
            <p:nvPr/>
          </p:nvSpPr>
          <p:spPr>
            <a:xfrm>
              <a:off x="3148013" y="1282700"/>
              <a:ext cx="1768475" cy="3448050"/>
            </a:xfrm>
            <a:custGeom>
              <a:rect b="b" l="l" r="r" t="t"/>
              <a:pathLst>
                <a:path extrusionOk="0" h="878" w="45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7"/>
            <p:cNvSpPr/>
            <p:nvPr/>
          </p:nvSpPr>
          <p:spPr>
            <a:xfrm>
              <a:off x="3273426" y="5653088"/>
              <a:ext cx="138113" cy="287338"/>
            </a:xfrm>
            <a:custGeom>
              <a:rect b="b" l="l" r="r" t="t"/>
              <a:pathLst>
                <a:path extrusionOk="0" h="73" w="35">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17"/>
            <p:cNvSpPr/>
            <p:nvPr/>
          </p:nvSpPr>
          <p:spPr>
            <a:xfrm>
              <a:off x="3143251" y="4656138"/>
              <a:ext cx="31750" cy="188913"/>
            </a:xfrm>
            <a:custGeom>
              <a:rect b="b" l="l" r="r" t="t"/>
              <a:pathLst>
                <a:path extrusionOk="0" h="48" w="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17"/>
            <p:cNvSpPr/>
            <p:nvPr/>
          </p:nvSpPr>
          <p:spPr>
            <a:xfrm>
              <a:off x="3211513" y="5410200"/>
              <a:ext cx="203200" cy="530225"/>
            </a:xfrm>
            <a:custGeom>
              <a:rect b="b" l="l" r="r" t="t"/>
              <a:pathLst>
                <a:path extrusionOk="0" h="135" w="52">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 name="Google Shape;19;p17"/>
          <p:cNvGrpSpPr/>
          <p:nvPr/>
        </p:nvGrpSpPr>
        <p:grpSpPr>
          <a:xfrm>
            <a:off x="27222" y="-786"/>
            <a:ext cx="2356674" cy="6854039"/>
            <a:chOff x="6627813" y="194833"/>
            <a:chExt cx="1952625" cy="5678918"/>
          </a:xfrm>
        </p:grpSpPr>
        <p:sp>
          <p:nvSpPr>
            <p:cNvPr id="20" name="Google Shape;20;p17"/>
            <p:cNvSpPr/>
            <p:nvPr/>
          </p:nvSpPr>
          <p:spPr>
            <a:xfrm>
              <a:off x="6627813" y="194833"/>
              <a:ext cx="409575" cy="3646488"/>
            </a:xfrm>
            <a:custGeom>
              <a:rect b="b" l="l" r="r" t="t"/>
              <a:pathLst>
                <a:path extrusionOk="0" h="920" w="103">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17"/>
            <p:cNvSpPr/>
            <p:nvPr/>
          </p:nvSpPr>
          <p:spPr>
            <a:xfrm>
              <a:off x="7061201" y="3771900"/>
              <a:ext cx="350838" cy="1309688"/>
            </a:xfrm>
            <a:custGeom>
              <a:rect b="b" l="l" r="r" t="t"/>
              <a:pathLst>
                <a:path extrusionOk="0" h="330" w="88">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17"/>
            <p:cNvSpPr/>
            <p:nvPr/>
          </p:nvSpPr>
          <p:spPr>
            <a:xfrm>
              <a:off x="7439026" y="5053013"/>
              <a:ext cx="357188" cy="820738"/>
            </a:xfrm>
            <a:custGeom>
              <a:rect b="b" l="l" r="r" t="t"/>
              <a:pathLst>
                <a:path extrusionOk="0" h="207" w="9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17"/>
            <p:cNvSpPr/>
            <p:nvPr/>
          </p:nvSpPr>
          <p:spPr>
            <a:xfrm>
              <a:off x="7037388" y="3811588"/>
              <a:ext cx="457200" cy="1852613"/>
            </a:xfrm>
            <a:custGeom>
              <a:rect b="b" l="l" r="r" t="t"/>
              <a:pathLst>
                <a:path extrusionOk="0" h="467" w="115">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17"/>
            <p:cNvSpPr/>
            <p:nvPr/>
          </p:nvSpPr>
          <p:spPr>
            <a:xfrm>
              <a:off x="6992938" y="1263650"/>
              <a:ext cx="144463" cy="2508250"/>
            </a:xfrm>
            <a:custGeom>
              <a:rect b="b" l="l" r="r" t="t"/>
              <a:pathLst>
                <a:path extrusionOk="0" h="633" w="36">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17"/>
            <p:cNvSpPr/>
            <p:nvPr/>
          </p:nvSpPr>
          <p:spPr>
            <a:xfrm>
              <a:off x="7526338" y="5640388"/>
              <a:ext cx="111125" cy="233363"/>
            </a:xfrm>
            <a:custGeom>
              <a:rect b="b" l="l" r="r" t="t"/>
              <a:pathLst>
                <a:path extrusionOk="0" h="59" w="28">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17"/>
            <p:cNvSpPr/>
            <p:nvPr/>
          </p:nvSpPr>
          <p:spPr>
            <a:xfrm>
              <a:off x="7021513" y="3598863"/>
              <a:ext cx="68263" cy="423863"/>
            </a:xfrm>
            <a:custGeom>
              <a:rect b="b" l="l" r="r" t="t"/>
              <a:pathLst>
                <a:path extrusionOk="0" h="107" w="1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17"/>
            <p:cNvSpPr/>
            <p:nvPr/>
          </p:nvSpPr>
          <p:spPr>
            <a:xfrm>
              <a:off x="7412038" y="2801938"/>
              <a:ext cx="1168400" cy="2251075"/>
            </a:xfrm>
            <a:custGeom>
              <a:rect b="b" l="l" r="r" t="t"/>
              <a:pathLst>
                <a:path extrusionOk="0" h="568" w="294">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17"/>
            <p:cNvSpPr/>
            <p:nvPr/>
          </p:nvSpPr>
          <p:spPr>
            <a:xfrm>
              <a:off x="7494588" y="5664200"/>
              <a:ext cx="100013" cy="209550"/>
            </a:xfrm>
            <a:custGeom>
              <a:rect b="b" l="l" r="r" t="t"/>
              <a:pathLst>
                <a:path extrusionOk="0" h="53" w="25">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17"/>
            <p:cNvSpPr/>
            <p:nvPr/>
          </p:nvSpPr>
          <p:spPr>
            <a:xfrm>
              <a:off x="7412038" y="5081588"/>
              <a:ext cx="114300" cy="558800"/>
            </a:xfrm>
            <a:custGeom>
              <a:rect b="b" l="l" r="r" t="t"/>
              <a:pathLst>
                <a:path extrusionOk="0" h="141" w="29">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17"/>
            <p:cNvSpPr/>
            <p:nvPr/>
          </p:nvSpPr>
          <p:spPr>
            <a:xfrm>
              <a:off x="7412038" y="4978400"/>
              <a:ext cx="31750" cy="188913"/>
            </a:xfrm>
            <a:custGeom>
              <a:rect b="b" l="l" r="r" t="t"/>
              <a:pathLst>
                <a:path extrusionOk="0" h="48" w="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17"/>
            <p:cNvSpPr/>
            <p:nvPr/>
          </p:nvSpPr>
          <p:spPr>
            <a:xfrm>
              <a:off x="7439026" y="5434013"/>
              <a:ext cx="174625" cy="439738"/>
            </a:xfrm>
            <a:custGeom>
              <a:rect b="b" l="l" r="r" t="t"/>
              <a:pathLst>
                <a:path extrusionOk="0" h="111" w="44">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 name="Google Shape;32;p17"/>
          <p:cNvSpPr/>
          <p:nvPr/>
        </p:nvSpPr>
        <p:spPr>
          <a:xfrm>
            <a:off x="0" y="0"/>
            <a:ext cx="18288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17"/>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262626"/>
              </a:buClr>
              <a:buSzPts val="3600"/>
              <a:buFont typeface="Century Gothic"/>
              <a:buNone/>
              <a:defRPr b="0" i="0" sz="3600" u="none" cap="none" strike="noStrike">
                <a:solidFill>
                  <a:srgbClr val="262626"/>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34" name="Google Shape;34;p17"/>
          <p:cNvSpPr txBox="1"/>
          <p:nvPr>
            <p:ph idx="1" type="body"/>
          </p:nvPr>
        </p:nvSpPr>
        <p:spPr>
          <a:xfrm>
            <a:off x="2589212" y="2133600"/>
            <a:ext cx="8915400" cy="3886200"/>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1000"/>
              </a:spcBef>
              <a:spcAft>
                <a:spcPts val="0"/>
              </a:spcAft>
              <a:buClr>
                <a:schemeClr val="accent1"/>
              </a:buClr>
              <a:buSzPts val="1800"/>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330200" lvl="1" marL="914400" marR="0" rtl="0" algn="l">
              <a:spcBef>
                <a:spcPts val="1000"/>
              </a:spcBef>
              <a:spcAft>
                <a:spcPts val="0"/>
              </a:spcAft>
              <a:buClr>
                <a:schemeClr val="accent1"/>
              </a:buClr>
              <a:buSzPts val="16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317500" lvl="2" marL="1371600" marR="0" rtl="0" algn="l">
              <a:spcBef>
                <a:spcPts val="1000"/>
              </a:spcBef>
              <a:spcAft>
                <a:spcPts val="0"/>
              </a:spcAft>
              <a:buClr>
                <a:schemeClr val="accent1"/>
              </a:buClr>
              <a:buSzPts val="14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304800" lvl="3" marL="18288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304800" lvl="4" marL="22860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304800" lvl="5" marL="27432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304800" lvl="6" marL="32004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304800" lvl="7" marL="36576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304800" lvl="8" marL="41148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35" name="Google Shape;35;p17"/>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900" u="none" cap="none" strike="noStrike">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6" name="Google Shape;36;p17"/>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7" name="Google Shape;37;p17"/>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2000" u="none" cap="none" strike="noStrike">
                <a:solidFill>
                  <a:srgbClr val="FEFFFF"/>
                </a:solidFill>
                <a:latin typeface="Century Gothic"/>
                <a:ea typeface="Century Gothic"/>
                <a:cs typeface="Century Gothic"/>
                <a:sym typeface="Century Gothic"/>
              </a:defRPr>
            </a:lvl1pPr>
            <a:lvl2pPr indent="0" lvl="1" marL="0" marR="0" rtl="0" algn="r">
              <a:spcBef>
                <a:spcPts val="0"/>
              </a:spcBef>
              <a:buNone/>
              <a:defRPr b="0" i="0" sz="2000" u="none" cap="none" strike="noStrike">
                <a:solidFill>
                  <a:srgbClr val="FEFFFF"/>
                </a:solidFill>
                <a:latin typeface="Century Gothic"/>
                <a:ea typeface="Century Gothic"/>
                <a:cs typeface="Century Gothic"/>
                <a:sym typeface="Century Gothic"/>
              </a:defRPr>
            </a:lvl2pPr>
            <a:lvl3pPr indent="0" lvl="2" marL="0" marR="0" rtl="0" algn="r">
              <a:spcBef>
                <a:spcPts val="0"/>
              </a:spcBef>
              <a:buNone/>
              <a:defRPr b="0" i="0" sz="2000" u="none" cap="none" strike="noStrike">
                <a:solidFill>
                  <a:srgbClr val="FEFFFF"/>
                </a:solidFill>
                <a:latin typeface="Century Gothic"/>
                <a:ea typeface="Century Gothic"/>
                <a:cs typeface="Century Gothic"/>
                <a:sym typeface="Century Gothic"/>
              </a:defRPr>
            </a:lvl3pPr>
            <a:lvl4pPr indent="0" lvl="3" marL="0" marR="0" rtl="0" algn="r">
              <a:spcBef>
                <a:spcPts val="0"/>
              </a:spcBef>
              <a:buNone/>
              <a:defRPr b="0" i="0" sz="2000" u="none" cap="none" strike="noStrike">
                <a:solidFill>
                  <a:srgbClr val="FEFFFF"/>
                </a:solidFill>
                <a:latin typeface="Century Gothic"/>
                <a:ea typeface="Century Gothic"/>
                <a:cs typeface="Century Gothic"/>
                <a:sym typeface="Century Gothic"/>
              </a:defRPr>
            </a:lvl4pPr>
            <a:lvl5pPr indent="0" lvl="4" marL="0" marR="0" rtl="0" algn="r">
              <a:spcBef>
                <a:spcPts val="0"/>
              </a:spcBef>
              <a:buNone/>
              <a:defRPr b="0" i="0" sz="2000" u="none" cap="none" strike="noStrike">
                <a:solidFill>
                  <a:srgbClr val="FEFFFF"/>
                </a:solidFill>
                <a:latin typeface="Century Gothic"/>
                <a:ea typeface="Century Gothic"/>
                <a:cs typeface="Century Gothic"/>
                <a:sym typeface="Century Gothic"/>
              </a:defRPr>
            </a:lvl5pPr>
            <a:lvl6pPr indent="0" lvl="5" marL="0" marR="0" rtl="0" algn="r">
              <a:spcBef>
                <a:spcPts val="0"/>
              </a:spcBef>
              <a:buNone/>
              <a:defRPr b="0" i="0" sz="2000" u="none" cap="none" strike="noStrike">
                <a:solidFill>
                  <a:srgbClr val="FEFFFF"/>
                </a:solidFill>
                <a:latin typeface="Century Gothic"/>
                <a:ea typeface="Century Gothic"/>
                <a:cs typeface="Century Gothic"/>
                <a:sym typeface="Century Gothic"/>
              </a:defRPr>
            </a:lvl6pPr>
            <a:lvl7pPr indent="0" lvl="6" marL="0" marR="0" rtl="0" algn="r">
              <a:spcBef>
                <a:spcPts val="0"/>
              </a:spcBef>
              <a:buNone/>
              <a:defRPr b="0" i="0" sz="2000" u="none" cap="none" strike="noStrike">
                <a:solidFill>
                  <a:srgbClr val="FEFFFF"/>
                </a:solidFill>
                <a:latin typeface="Century Gothic"/>
                <a:ea typeface="Century Gothic"/>
                <a:cs typeface="Century Gothic"/>
                <a:sym typeface="Century Gothic"/>
              </a:defRPr>
            </a:lvl7pPr>
            <a:lvl8pPr indent="0" lvl="7" marL="0" marR="0" rtl="0" algn="r">
              <a:spcBef>
                <a:spcPts val="0"/>
              </a:spcBef>
              <a:buNone/>
              <a:defRPr b="0" i="0" sz="2000" u="none" cap="none" strike="noStrike">
                <a:solidFill>
                  <a:srgbClr val="FEFFFF"/>
                </a:solidFill>
                <a:latin typeface="Century Gothic"/>
                <a:ea typeface="Century Gothic"/>
                <a:cs typeface="Century Gothic"/>
                <a:sym typeface="Century Gothic"/>
              </a:defRPr>
            </a:lvl8pPr>
            <a:lvl9pPr indent="0" lvl="8" marL="0" marR="0" rtl="0" algn="r">
              <a:spcBef>
                <a:spcPts val="0"/>
              </a:spcBef>
              <a:buNone/>
              <a:defRPr b="0" i="0" sz="2000" u="none" cap="none" strike="noStrike">
                <a:solidFill>
                  <a:srgbClr val="FEFFFF"/>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s-P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gif"/><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1"/>
          <p:cNvSpPr txBox="1"/>
          <p:nvPr>
            <p:ph type="ctrTitle"/>
          </p:nvPr>
        </p:nvSpPr>
        <p:spPr>
          <a:xfrm>
            <a:off x="2116248" y="827690"/>
            <a:ext cx="9675418" cy="1192179"/>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rgbClr val="262626"/>
              </a:buClr>
              <a:buSzPts val="6000"/>
              <a:buFont typeface="Century Gothic"/>
              <a:buNone/>
            </a:pPr>
            <a:r>
              <a:rPr lang="es-PE" sz="6000"/>
              <a:t>#SeguimosAprendiendo</a:t>
            </a:r>
            <a:endParaRPr sz="6000"/>
          </a:p>
        </p:txBody>
      </p:sp>
      <p:sp>
        <p:nvSpPr>
          <p:cNvPr id="165" name="Google Shape;165;p1"/>
          <p:cNvSpPr/>
          <p:nvPr/>
        </p:nvSpPr>
        <p:spPr>
          <a:xfrm>
            <a:off x="694097" y="2833546"/>
            <a:ext cx="11564384" cy="14465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PE" sz="4400" u="none" cap="none" strike="noStrike">
                <a:solidFill>
                  <a:srgbClr val="0070C0"/>
                </a:solidFill>
                <a:latin typeface="Raleway"/>
                <a:ea typeface="Raleway"/>
                <a:cs typeface="Raleway"/>
                <a:sym typeface="Raleway"/>
              </a:rPr>
              <a:t>ÁREA: DEBATE, CIUDADANÍA Y CÍVICA – </a:t>
            </a:r>
            <a:endParaRPr/>
          </a:p>
          <a:p>
            <a:pPr indent="0" lvl="0" marL="0" marR="0" rtl="0" algn="ctr">
              <a:spcBef>
                <a:spcPts val="0"/>
              </a:spcBef>
              <a:spcAft>
                <a:spcPts val="0"/>
              </a:spcAft>
              <a:buNone/>
            </a:pPr>
            <a:r>
              <a:rPr b="1" i="0" lang="es-PE" sz="4400" u="none" cap="none" strike="noStrike">
                <a:solidFill>
                  <a:srgbClr val="0070C0"/>
                </a:solidFill>
                <a:latin typeface="Raleway"/>
                <a:ea typeface="Raleway"/>
                <a:cs typeface="Raleway"/>
                <a:sym typeface="Raleway"/>
              </a:rPr>
              <a:t>INVESTIGACIÓN</a:t>
            </a:r>
            <a:endParaRPr b="1" i="0" sz="4400" u="none" cap="none" strike="noStrike">
              <a:solidFill>
                <a:srgbClr val="0070C0"/>
              </a:solidFill>
              <a:latin typeface="Arial"/>
              <a:ea typeface="Arial"/>
              <a:cs typeface="Arial"/>
              <a:sym typeface="Arial"/>
            </a:endParaRPr>
          </a:p>
        </p:txBody>
      </p:sp>
      <p:sp>
        <p:nvSpPr>
          <p:cNvPr id="166" name="Google Shape;166;p1"/>
          <p:cNvSpPr/>
          <p:nvPr/>
        </p:nvSpPr>
        <p:spPr>
          <a:xfrm>
            <a:off x="3503226" y="4416664"/>
            <a:ext cx="6468438"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PE" sz="3600" u="none" cap="none" strike="noStrike">
                <a:solidFill>
                  <a:srgbClr val="000000"/>
                </a:solidFill>
                <a:latin typeface="Raleway"/>
                <a:ea typeface="Raleway"/>
                <a:cs typeface="Raleway"/>
                <a:sym typeface="Raleway"/>
              </a:rPr>
              <a:t>Del  30 de marzo al 8 de abril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Google Shape;243;p10"/>
          <p:cNvSpPr/>
          <p:nvPr/>
        </p:nvSpPr>
        <p:spPr>
          <a:xfrm>
            <a:off x="341194" y="1100651"/>
            <a:ext cx="3753135" cy="5459104"/>
          </a:xfrm>
          <a:prstGeom prst="rect">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2600">
                <a:solidFill>
                  <a:srgbClr val="262626"/>
                </a:solidFill>
                <a:latin typeface="Times New Roman"/>
                <a:ea typeface="Times New Roman"/>
                <a:cs typeface="Times New Roman"/>
                <a:sym typeface="Times New Roman"/>
              </a:rPr>
              <a:t>2. Ahora, que ya seleccionaste el patrimonio, identifica los aspectos más importantes empleando diferentes fuentes de consulta</a:t>
            </a:r>
            <a:br>
              <a:rPr lang="es-PE" sz="2600">
                <a:solidFill>
                  <a:srgbClr val="262626"/>
                </a:solidFill>
                <a:latin typeface="Times New Roman"/>
                <a:ea typeface="Times New Roman"/>
                <a:cs typeface="Times New Roman"/>
                <a:sym typeface="Times New Roman"/>
              </a:rPr>
            </a:br>
            <a:r>
              <a:rPr lang="es-PE" sz="2600">
                <a:solidFill>
                  <a:srgbClr val="262626"/>
                </a:solidFill>
                <a:latin typeface="Times New Roman"/>
                <a:ea typeface="Times New Roman"/>
                <a:cs typeface="Times New Roman"/>
                <a:sym typeface="Times New Roman"/>
              </a:rPr>
              <a:t>3. Organiza los aspectos que quieres transmitir del patrimonio que has seleccionado de acuerdo a la rúbrica de evaluación.</a:t>
            </a:r>
            <a:br>
              <a:rPr lang="es-PE" sz="2600">
                <a:solidFill>
                  <a:srgbClr val="262626"/>
                </a:solidFill>
                <a:latin typeface="Times New Roman"/>
                <a:ea typeface="Times New Roman"/>
                <a:cs typeface="Times New Roman"/>
                <a:sym typeface="Times New Roman"/>
              </a:rPr>
            </a:br>
            <a:endParaRPr sz="2600">
              <a:solidFill>
                <a:schemeClr val="dk1"/>
              </a:solidFill>
              <a:latin typeface="Century Gothic"/>
              <a:ea typeface="Century Gothic"/>
              <a:cs typeface="Century Gothic"/>
              <a:sym typeface="Century Gothic"/>
            </a:endParaRPr>
          </a:p>
        </p:txBody>
      </p:sp>
      <p:graphicFrame>
        <p:nvGraphicFramePr>
          <p:cNvPr id="244" name="Google Shape;244;p10"/>
          <p:cNvGraphicFramePr/>
          <p:nvPr/>
        </p:nvGraphicFramePr>
        <p:xfrm>
          <a:off x="4380932" y="1100651"/>
          <a:ext cx="3000000" cy="3000000"/>
        </p:xfrm>
        <a:graphic>
          <a:graphicData uri="http://schemas.openxmlformats.org/drawingml/2006/table">
            <a:tbl>
              <a:tblPr>
                <a:noFill/>
                <a:tableStyleId>{414E31CC-D7D7-4265-A255-53E3722BBCE1}</a:tableStyleId>
              </a:tblPr>
              <a:tblGrid>
                <a:gridCol w="2361075"/>
                <a:gridCol w="1897050"/>
                <a:gridCol w="1954650"/>
                <a:gridCol w="1374950"/>
              </a:tblGrid>
              <a:tr h="304725">
                <a:tc>
                  <a:txBody>
                    <a:bodyPr/>
                    <a:lstStyle/>
                    <a:p>
                      <a:pPr indent="-1270" lvl="0" marL="1270" marR="0" rtl="0" algn="ctr">
                        <a:spcBef>
                          <a:spcPts val="0"/>
                        </a:spcBef>
                        <a:spcAft>
                          <a:spcPts val="0"/>
                        </a:spcAft>
                        <a:buNone/>
                      </a:pPr>
                      <a:r>
                        <a:rPr b="1" lang="es-PE" sz="1800">
                          <a:latin typeface="Times New Roman"/>
                          <a:ea typeface="Times New Roman"/>
                          <a:cs typeface="Times New Roman"/>
                          <a:sym typeface="Times New Roman"/>
                        </a:rPr>
                        <a:t>AD</a:t>
                      </a:r>
                      <a:endParaRPr sz="18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1270" lvl="0" marL="1270" marR="0" rtl="0" algn="ctr">
                        <a:spcBef>
                          <a:spcPts val="0"/>
                        </a:spcBef>
                        <a:spcAft>
                          <a:spcPts val="0"/>
                        </a:spcAft>
                        <a:buNone/>
                      </a:pPr>
                      <a:r>
                        <a:rPr b="1" lang="es-PE" sz="1800">
                          <a:latin typeface="Times New Roman"/>
                          <a:ea typeface="Times New Roman"/>
                          <a:cs typeface="Times New Roman"/>
                          <a:sym typeface="Times New Roman"/>
                        </a:rPr>
                        <a:t>A</a:t>
                      </a:r>
                      <a:endParaRPr sz="18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1270" lvl="0" marL="1270" marR="0" rtl="0" algn="ctr">
                        <a:spcBef>
                          <a:spcPts val="0"/>
                        </a:spcBef>
                        <a:spcAft>
                          <a:spcPts val="0"/>
                        </a:spcAft>
                        <a:buNone/>
                      </a:pPr>
                      <a:r>
                        <a:rPr b="1" lang="es-PE" sz="1800">
                          <a:latin typeface="Times New Roman"/>
                          <a:ea typeface="Times New Roman"/>
                          <a:cs typeface="Times New Roman"/>
                          <a:sym typeface="Times New Roman"/>
                        </a:rPr>
                        <a:t>B</a:t>
                      </a:r>
                      <a:endParaRPr sz="18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1270" lvl="0" marL="1270" marR="0" rtl="0" algn="ctr">
                        <a:spcBef>
                          <a:spcPts val="0"/>
                        </a:spcBef>
                        <a:spcAft>
                          <a:spcPts val="0"/>
                        </a:spcAft>
                        <a:buNone/>
                      </a:pPr>
                      <a:r>
                        <a:rPr b="1" lang="es-PE" sz="1800">
                          <a:latin typeface="Times New Roman"/>
                          <a:ea typeface="Times New Roman"/>
                          <a:cs typeface="Times New Roman"/>
                          <a:sym typeface="Times New Roman"/>
                        </a:rPr>
                        <a:t>C</a:t>
                      </a:r>
                      <a:endParaRPr sz="18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282025">
                <a:tc>
                  <a:txBody>
                    <a:bodyPr/>
                    <a:lstStyle/>
                    <a:p>
                      <a:pPr indent="-1270" lvl="0" marL="1270" marR="0" rtl="0" algn="just">
                        <a:spcBef>
                          <a:spcPts val="0"/>
                        </a:spcBef>
                        <a:spcAft>
                          <a:spcPts val="0"/>
                        </a:spcAft>
                        <a:buNone/>
                      </a:pPr>
                      <a:r>
                        <a:rPr lang="es-PE" sz="1400">
                          <a:latin typeface="Times New Roman"/>
                          <a:ea typeface="Times New Roman"/>
                          <a:cs typeface="Times New Roman"/>
                          <a:sym typeface="Times New Roman"/>
                        </a:rPr>
                        <a:t>Evalúa la importancia del patrimonio nacional seleccionado, considerando aspectos importantes que permita una convivencia democrática en la interacción con los demás.</a:t>
                      </a:r>
                      <a:r>
                        <a:rPr lang="es-PE" sz="1400">
                          <a:latin typeface="Times New Roman"/>
                          <a:ea typeface="Times New Roman"/>
                          <a:cs typeface="Times New Roman"/>
                          <a:sym typeface="Times New Roman"/>
                        </a:rPr>
                        <a:t>  Emite un juicio de valor que sensibilice sobre la difusión y cuidado del patrimonio con fundamento válido y consistente,  empleando diversas fuentes de información. Manifiesta su postura en relación al tema jerarquizando ideas principales y secundarias, estableciendo  coherencia.</a:t>
                      </a:r>
                      <a:endParaRPr sz="1400">
                        <a:latin typeface="Times New Roman"/>
                        <a:ea typeface="Times New Roman"/>
                        <a:cs typeface="Times New Roman"/>
                        <a:sym typeface="Times New Roman"/>
                      </a:endParaRPr>
                    </a:p>
                    <a:p>
                      <a:pPr indent="-1270" lvl="0" marL="1270" marR="0" rtl="0" algn="just">
                        <a:lnSpc>
                          <a:spcPct val="100000"/>
                        </a:lnSpc>
                        <a:spcBef>
                          <a:spcPts val="0"/>
                        </a:spcBef>
                        <a:spcAft>
                          <a:spcPts val="0"/>
                        </a:spcAft>
                        <a:buClr>
                          <a:schemeClr val="dk1"/>
                        </a:buClr>
                        <a:buSzPts val="1400"/>
                        <a:buFont typeface="Times New Roman"/>
                        <a:buNone/>
                      </a:pPr>
                      <a:r>
                        <a:rPr lang="es-PE" sz="1400">
                          <a:latin typeface="Times New Roman"/>
                          <a:ea typeface="Times New Roman"/>
                          <a:cs typeface="Times New Roman"/>
                          <a:sym typeface="Times New Roman"/>
                        </a:rPr>
                        <a:t> </a:t>
                      </a:r>
                      <a:r>
                        <a:rPr lang="es-PE" sz="1400">
                          <a:latin typeface="Times New Roman"/>
                          <a:ea typeface="Times New Roman"/>
                          <a:cs typeface="Times New Roman"/>
                          <a:sym typeface="Times New Roman"/>
                        </a:rPr>
                        <a:t>Emplea la estructura de una primera plana para comunicar su investigación en forma clara, explicativa y a la vez concisa e impactante</a:t>
                      </a:r>
                      <a:endParaRPr sz="1400">
                        <a:latin typeface="Times New Roman"/>
                        <a:ea typeface="Times New Roman"/>
                        <a:cs typeface="Times New Roman"/>
                        <a:sym typeface="Times New Roman"/>
                      </a:endParaRPr>
                    </a:p>
                    <a:p>
                      <a:pPr indent="-1270" lvl="0" marL="1270" marR="0" rtl="0" algn="just">
                        <a:spcBef>
                          <a:spcPts val="0"/>
                        </a:spcBef>
                        <a:spcAft>
                          <a:spcPts val="0"/>
                        </a:spcAft>
                        <a:buNone/>
                      </a:pPr>
                      <a:r>
                        <a:t/>
                      </a:r>
                      <a:endParaRPr sz="14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1270" lvl="0" marL="1270" marR="0" rtl="0" algn="just">
                        <a:spcBef>
                          <a:spcPts val="0"/>
                        </a:spcBef>
                        <a:spcAft>
                          <a:spcPts val="0"/>
                        </a:spcAft>
                        <a:buNone/>
                      </a:pPr>
                      <a:r>
                        <a:rPr lang="es-PE" sz="1400">
                          <a:latin typeface="Times New Roman"/>
                          <a:ea typeface="Times New Roman"/>
                          <a:cs typeface="Times New Roman"/>
                          <a:sym typeface="Times New Roman"/>
                        </a:rPr>
                        <a:t>Evalúa la importancia del patrimonio nacional seleccionado, considerando aspectos importantes que permita una convivencia democrática en la interacción con los demás.</a:t>
                      </a:r>
                      <a:r>
                        <a:rPr lang="es-PE" sz="1400">
                          <a:latin typeface="Times New Roman"/>
                          <a:ea typeface="Times New Roman"/>
                          <a:cs typeface="Times New Roman"/>
                          <a:sym typeface="Times New Roman"/>
                        </a:rPr>
                        <a:t>  Emite un juicio de valor que sensibilice sobre el cuidado del patrimonio con fundamento, empleando diversas fuentes de información. Manifiesta su postura en relación al tema jerarquizando ideas.</a:t>
                      </a:r>
                      <a:endParaRPr sz="1400">
                        <a:latin typeface="Times New Roman"/>
                        <a:ea typeface="Times New Roman"/>
                        <a:cs typeface="Times New Roman"/>
                        <a:sym typeface="Times New Roman"/>
                      </a:endParaRPr>
                    </a:p>
                    <a:p>
                      <a:pPr indent="-1270" lvl="0" marL="1270" marR="0" rtl="0" algn="just">
                        <a:lnSpc>
                          <a:spcPct val="100000"/>
                        </a:lnSpc>
                        <a:spcBef>
                          <a:spcPts val="0"/>
                        </a:spcBef>
                        <a:spcAft>
                          <a:spcPts val="0"/>
                        </a:spcAft>
                        <a:buClr>
                          <a:schemeClr val="dk1"/>
                        </a:buClr>
                        <a:buSzPts val="1400"/>
                        <a:buFont typeface="Times New Roman"/>
                        <a:buNone/>
                      </a:pPr>
                      <a:r>
                        <a:rPr lang="es-PE" sz="1400">
                          <a:latin typeface="Times New Roman"/>
                          <a:ea typeface="Times New Roman"/>
                          <a:cs typeface="Times New Roman"/>
                          <a:sym typeface="Times New Roman"/>
                        </a:rPr>
                        <a:t> </a:t>
                      </a:r>
                      <a:r>
                        <a:rPr lang="es-PE" sz="1400">
                          <a:latin typeface="Times New Roman"/>
                          <a:ea typeface="Times New Roman"/>
                          <a:cs typeface="Times New Roman"/>
                          <a:sym typeface="Times New Roman"/>
                        </a:rPr>
                        <a:t>Emplea la estructura de una primera plana para comunicar su investigación en forma clara, explicativa y concisa</a:t>
                      </a:r>
                      <a:endParaRPr sz="1400">
                        <a:latin typeface="Times New Roman"/>
                        <a:ea typeface="Times New Roman"/>
                        <a:cs typeface="Times New Roman"/>
                        <a:sym typeface="Times New Roman"/>
                      </a:endParaRPr>
                    </a:p>
                    <a:p>
                      <a:pPr indent="0" lvl="0" marL="0" marR="0" rtl="0" algn="l">
                        <a:spcBef>
                          <a:spcPts val="0"/>
                        </a:spcBef>
                        <a:spcAft>
                          <a:spcPts val="0"/>
                        </a:spcAft>
                        <a:buNone/>
                      </a:pPr>
                      <a:r>
                        <a:t/>
                      </a:r>
                      <a:endParaRPr sz="14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1270" lvl="0" marL="1270" marR="0" rtl="0" algn="just">
                        <a:spcBef>
                          <a:spcPts val="0"/>
                        </a:spcBef>
                        <a:spcAft>
                          <a:spcPts val="0"/>
                        </a:spcAft>
                        <a:buNone/>
                      </a:pPr>
                      <a:r>
                        <a:rPr lang="es-PE" sz="1400">
                          <a:latin typeface="Times New Roman"/>
                          <a:ea typeface="Times New Roman"/>
                          <a:cs typeface="Times New Roman"/>
                          <a:sym typeface="Times New Roman"/>
                        </a:rPr>
                        <a:t>Evalúa la importancia del patrimonio nacional seleccionado, considerando algunos</a:t>
                      </a:r>
                      <a:r>
                        <a:rPr lang="es-PE" sz="1400">
                          <a:latin typeface="Times New Roman"/>
                          <a:ea typeface="Times New Roman"/>
                          <a:cs typeface="Times New Roman"/>
                          <a:sym typeface="Times New Roman"/>
                        </a:rPr>
                        <a:t> </a:t>
                      </a:r>
                      <a:r>
                        <a:rPr lang="es-PE" sz="1400">
                          <a:latin typeface="Times New Roman"/>
                          <a:ea typeface="Times New Roman"/>
                          <a:cs typeface="Times New Roman"/>
                          <a:sym typeface="Times New Roman"/>
                        </a:rPr>
                        <a:t>aspectos importantes que permita una convivencia democrática.</a:t>
                      </a:r>
                      <a:r>
                        <a:rPr lang="es-PE" sz="1400">
                          <a:latin typeface="Times New Roman"/>
                          <a:ea typeface="Times New Roman"/>
                          <a:cs typeface="Times New Roman"/>
                          <a:sym typeface="Times New Roman"/>
                        </a:rPr>
                        <a:t>  Emite un juicio de valor sobre el cuidado del patrimonio con sustento poco relevante. Emplea algunas fuentes de información. Manifiesta su postura en relación al tema con ideas poco clara.</a:t>
                      </a:r>
                      <a:endParaRPr sz="1400">
                        <a:latin typeface="Times New Roman"/>
                        <a:ea typeface="Times New Roman"/>
                        <a:cs typeface="Times New Roman"/>
                        <a:sym typeface="Times New Roman"/>
                      </a:endParaRPr>
                    </a:p>
                    <a:p>
                      <a:pPr indent="-1270" lvl="0" marL="1270" marR="0" rtl="0" algn="just">
                        <a:lnSpc>
                          <a:spcPct val="100000"/>
                        </a:lnSpc>
                        <a:spcBef>
                          <a:spcPts val="0"/>
                        </a:spcBef>
                        <a:spcAft>
                          <a:spcPts val="0"/>
                        </a:spcAft>
                        <a:buClr>
                          <a:schemeClr val="dk1"/>
                        </a:buClr>
                        <a:buSzPts val="1400"/>
                        <a:buFont typeface="Times New Roman"/>
                        <a:buNone/>
                      </a:pPr>
                      <a:r>
                        <a:rPr lang="es-PE" sz="1400">
                          <a:latin typeface="Times New Roman"/>
                          <a:ea typeface="Times New Roman"/>
                          <a:cs typeface="Times New Roman"/>
                          <a:sym typeface="Times New Roman"/>
                        </a:rPr>
                        <a:t> </a:t>
                      </a:r>
                      <a:r>
                        <a:rPr lang="es-PE" sz="1400">
                          <a:latin typeface="Times New Roman"/>
                          <a:ea typeface="Times New Roman"/>
                          <a:cs typeface="Times New Roman"/>
                          <a:sym typeface="Times New Roman"/>
                        </a:rPr>
                        <a:t>Emplea en parte la estructura de una primera plana para comunicar su investigación</a:t>
                      </a:r>
                      <a:endParaRPr sz="14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1270" lvl="0" marL="1270" marR="0" rtl="0" algn="just">
                        <a:spcBef>
                          <a:spcPts val="0"/>
                        </a:spcBef>
                        <a:spcAft>
                          <a:spcPts val="0"/>
                        </a:spcAft>
                        <a:buNone/>
                      </a:pPr>
                      <a:r>
                        <a:rPr lang="es-PE" sz="1400">
                          <a:latin typeface="Times New Roman"/>
                          <a:ea typeface="Times New Roman"/>
                          <a:cs typeface="Times New Roman"/>
                          <a:sym typeface="Times New Roman"/>
                        </a:rPr>
                        <a:t>Evalúa la importancia del patrimonio nacional seleccionado, considerando algunos</a:t>
                      </a:r>
                      <a:r>
                        <a:rPr lang="es-PE" sz="1400">
                          <a:latin typeface="Times New Roman"/>
                          <a:ea typeface="Times New Roman"/>
                          <a:cs typeface="Times New Roman"/>
                          <a:sym typeface="Times New Roman"/>
                        </a:rPr>
                        <a:t> </a:t>
                      </a:r>
                      <a:r>
                        <a:rPr lang="es-PE" sz="1400">
                          <a:latin typeface="Times New Roman"/>
                          <a:ea typeface="Times New Roman"/>
                          <a:cs typeface="Times New Roman"/>
                          <a:sym typeface="Times New Roman"/>
                        </a:rPr>
                        <a:t>aspectos que permita una convivencia.</a:t>
                      </a:r>
                      <a:r>
                        <a:rPr lang="es-PE" sz="1400">
                          <a:latin typeface="Times New Roman"/>
                          <a:ea typeface="Times New Roman"/>
                          <a:cs typeface="Times New Roman"/>
                          <a:sym typeface="Times New Roman"/>
                        </a:rPr>
                        <a:t>  Emite opinión sobre el cuidado del patrimonio sin sustento. Emplea algunas fuentes de información. </a:t>
                      </a:r>
                      <a:endParaRPr/>
                    </a:p>
                    <a:p>
                      <a:pPr indent="-1270" lvl="0" marL="1270" marR="0" rtl="0" algn="just">
                        <a:spcBef>
                          <a:spcPts val="0"/>
                        </a:spcBef>
                        <a:spcAft>
                          <a:spcPts val="0"/>
                        </a:spcAft>
                        <a:buNone/>
                      </a:pPr>
                      <a:r>
                        <a:rPr lang="es-PE" sz="1400">
                          <a:latin typeface="Calibri"/>
                          <a:ea typeface="Calibri"/>
                          <a:cs typeface="Calibri"/>
                          <a:sym typeface="Calibri"/>
                        </a:rPr>
                        <a:t>No emplea la estructura de una primera</a:t>
                      </a:r>
                      <a:r>
                        <a:rPr lang="es-PE" sz="1400">
                          <a:latin typeface="Calibri"/>
                          <a:ea typeface="Calibri"/>
                          <a:cs typeface="Calibri"/>
                          <a:sym typeface="Calibri"/>
                        </a:rPr>
                        <a:t> plana</a:t>
                      </a:r>
                      <a:r>
                        <a:rPr lang="es-PE" sz="1400">
                          <a:latin typeface="Calibri"/>
                          <a:ea typeface="Calibri"/>
                          <a:cs typeface="Calibri"/>
                          <a:sym typeface="Calibri"/>
                        </a:rPr>
                        <a:t> para comunicar su investigación</a:t>
                      </a:r>
                      <a:endParaRPr/>
                    </a:p>
                    <a:p>
                      <a:pPr indent="-1270" lvl="0" marL="1270" marR="0" rtl="0" algn="just">
                        <a:spcBef>
                          <a:spcPts val="0"/>
                        </a:spcBef>
                        <a:spcAft>
                          <a:spcPts val="0"/>
                        </a:spcAft>
                        <a:buNone/>
                      </a:pPr>
                      <a:r>
                        <a:t/>
                      </a:r>
                      <a:endParaRPr sz="1400">
                        <a:latin typeface="Calibri"/>
                        <a:ea typeface="Calibri"/>
                        <a:cs typeface="Calibri"/>
                        <a:sym typeface="Calibri"/>
                      </a:endParaRPr>
                    </a:p>
                    <a:p>
                      <a:pPr indent="0" lvl="0" marL="0" marR="0" rtl="0" algn="l">
                        <a:spcBef>
                          <a:spcPts val="0"/>
                        </a:spcBef>
                        <a:spcAft>
                          <a:spcPts val="0"/>
                        </a:spcAft>
                        <a:buNone/>
                      </a:pPr>
                      <a:r>
                        <a:t/>
                      </a:r>
                      <a:endParaRPr sz="1400">
                        <a:latin typeface="Calibri"/>
                        <a:ea typeface="Calibri"/>
                        <a:cs typeface="Calibri"/>
                        <a:sym typeface="Calibri"/>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245" name="Google Shape;245;p10"/>
          <p:cNvSpPr/>
          <p:nvPr/>
        </p:nvSpPr>
        <p:spPr>
          <a:xfrm>
            <a:off x="4312693" y="245660"/>
            <a:ext cx="7683689" cy="764274"/>
          </a:xfrm>
          <a:prstGeom prst="rect">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lang="es-PE" sz="1800">
                <a:solidFill>
                  <a:schemeClr val="dk1"/>
                </a:solidFill>
                <a:latin typeface="Times New Roman"/>
                <a:ea typeface="Times New Roman"/>
                <a:cs typeface="Times New Roman"/>
                <a:sym typeface="Times New Roman"/>
              </a:rPr>
              <a:t>Propósito de aprendizaje: </a:t>
            </a:r>
            <a:r>
              <a:rPr b="1" lang="es-PE" sz="1800">
                <a:solidFill>
                  <a:schemeClr val="dk1"/>
                </a:solidFill>
                <a:latin typeface="Times New Roman"/>
                <a:ea typeface="Times New Roman"/>
                <a:cs typeface="Times New Roman"/>
                <a:sym typeface="Times New Roman"/>
              </a:rPr>
              <a:t>Evalúa</a:t>
            </a:r>
            <a:r>
              <a:rPr lang="es-PE" sz="1800">
                <a:solidFill>
                  <a:schemeClr val="dk1"/>
                </a:solidFill>
                <a:latin typeface="Times New Roman"/>
                <a:ea typeface="Times New Roman"/>
                <a:cs typeface="Times New Roman"/>
                <a:sym typeface="Times New Roman"/>
              </a:rPr>
              <a:t> la importancia del patrimonio nacional seleccionado a través de la elaboración de una primera plana</a:t>
            </a:r>
            <a:br>
              <a:rPr lang="es-PE" sz="1800">
                <a:solidFill>
                  <a:schemeClr val="dk1"/>
                </a:solidFill>
                <a:latin typeface="Times New Roman"/>
                <a:ea typeface="Times New Roman"/>
                <a:cs typeface="Times New Roman"/>
                <a:sym typeface="Times New Roman"/>
              </a:rPr>
            </a:b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Google Shape;250;p11"/>
          <p:cNvSpPr txBox="1"/>
          <p:nvPr>
            <p:ph type="title"/>
          </p:nvPr>
        </p:nvSpPr>
        <p:spPr>
          <a:xfrm>
            <a:off x="1214651" y="1470271"/>
            <a:ext cx="6564574" cy="44255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262626"/>
              </a:buClr>
              <a:buSzPts val="2520"/>
              <a:buFont typeface="Times New Roman"/>
              <a:buNone/>
            </a:pPr>
            <a:r>
              <a:rPr lang="es-PE" sz="2520">
                <a:latin typeface="Times New Roman"/>
                <a:ea typeface="Times New Roman"/>
                <a:cs typeface="Times New Roman"/>
                <a:sym typeface="Times New Roman"/>
              </a:rPr>
              <a:t>4. Plasma en la primera plana la valoración y preservación del patrimonio que has escogido.</a:t>
            </a:r>
            <a:br>
              <a:rPr lang="es-PE" sz="2520">
                <a:latin typeface="Times New Roman"/>
                <a:ea typeface="Times New Roman"/>
                <a:cs typeface="Times New Roman"/>
                <a:sym typeface="Times New Roman"/>
              </a:rPr>
            </a:br>
            <a:r>
              <a:rPr lang="es-PE" sz="2520">
                <a:latin typeface="Times New Roman"/>
                <a:ea typeface="Times New Roman"/>
                <a:cs typeface="Times New Roman"/>
                <a:sym typeface="Times New Roman"/>
              </a:rPr>
              <a:t>5. Envía tu tarea de retorno por el Sieweb con el </a:t>
            </a:r>
            <a:br>
              <a:rPr lang="es-PE" sz="2520">
                <a:latin typeface="Times New Roman"/>
                <a:ea typeface="Times New Roman"/>
                <a:cs typeface="Times New Roman"/>
                <a:sym typeface="Times New Roman"/>
              </a:rPr>
            </a:br>
            <a:r>
              <a:rPr lang="es-PE" sz="2520">
                <a:latin typeface="Times New Roman"/>
                <a:ea typeface="Times New Roman"/>
                <a:cs typeface="Times New Roman"/>
                <a:sym typeface="Times New Roman"/>
              </a:rPr>
              <a:t>siguiente título:</a:t>
            </a:r>
            <a:br>
              <a:rPr lang="es-PE" sz="2520">
                <a:latin typeface="Times New Roman"/>
                <a:ea typeface="Times New Roman"/>
                <a:cs typeface="Times New Roman"/>
                <a:sym typeface="Times New Roman"/>
              </a:rPr>
            </a:br>
            <a:r>
              <a:rPr lang="es-PE" sz="2520">
                <a:solidFill>
                  <a:srgbClr val="0070C0"/>
                </a:solidFill>
                <a:latin typeface="Times New Roman"/>
                <a:ea typeface="Times New Roman"/>
                <a:cs typeface="Times New Roman"/>
                <a:sym typeface="Times New Roman"/>
              </a:rPr>
              <a:t>*</a:t>
            </a:r>
            <a:r>
              <a:rPr lang="es-PE" sz="2520">
                <a:latin typeface="Times New Roman"/>
                <a:ea typeface="Times New Roman"/>
                <a:cs typeface="Times New Roman"/>
                <a:sym typeface="Times New Roman"/>
              </a:rPr>
              <a:t> </a:t>
            </a:r>
            <a:r>
              <a:rPr b="1" lang="es-PE" sz="2520">
                <a:solidFill>
                  <a:srgbClr val="0070C0"/>
                </a:solidFill>
                <a:latin typeface="Times New Roman"/>
                <a:ea typeface="Times New Roman"/>
                <a:cs typeface="Times New Roman"/>
                <a:sym typeface="Times New Roman"/>
              </a:rPr>
              <a:t>Apellidos, nombres – Área – Título de la tarea</a:t>
            </a:r>
            <a:br>
              <a:rPr b="1" lang="es-PE" sz="2520">
                <a:solidFill>
                  <a:srgbClr val="0070C0"/>
                </a:solidFill>
                <a:latin typeface="Times New Roman"/>
                <a:ea typeface="Times New Roman"/>
                <a:cs typeface="Times New Roman"/>
                <a:sym typeface="Times New Roman"/>
              </a:rPr>
            </a:br>
            <a:r>
              <a:rPr b="1" lang="es-PE" sz="2520">
                <a:solidFill>
                  <a:srgbClr val="0070C0"/>
                </a:solidFill>
                <a:latin typeface="Times New Roman"/>
                <a:ea typeface="Times New Roman"/>
                <a:cs typeface="Times New Roman"/>
                <a:sym typeface="Times New Roman"/>
              </a:rPr>
              <a:t>* Retorna tu tarea hasta el martes 14 de abril</a:t>
            </a:r>
            <a:br>
              <a:rPr lang="es-PE" sz="2520">
                <a:solidFill>
                  <a:srgbClr val="0070C0"/>
                </a:solidFill>
                <a:latin typeface="Times New Roman"/>
                <a:ea typeface="Times New Roman"/>
                <a:cs typeface="Times New Roman"/>
                <a:sym typeface="Times New Roman"/>
              </a:rPr>
            </a:br>
            <a:r>
              <a:rPr lang="es-PE" sz="2520">
                <a:solidFill>
                  <a:srgbClr val="0070C0"/>
                </a:solidFill>
                <a:latin typeface="Times New Roman"/>
                <a:ea typeface="Times New Roman"/>
                <a:cs typeface="Times New Roman"/>
                <a:sym typeface="Times New Roman"/>
              </a:rPr>
              <a:t>Recibirás la retroalimentación de la misma hasta el lunes 20 de abril</a:t>
            </a:r>
            <a:br>
              <a:rPr lang="es-PE" sz="2520">
                <a:solidFill>
                  <a:srgbClr val="0070C0"/>
                </a:solidFill>
                <a:latin typeface="Times New Roman"/>
                <a:ea typeface="Times New Roman"/>
                <a:cs typeface="Times New Roman"/>
                <a:sym typeface="Times New Roman"/>
              </a:rPr>
            </a:br>
            <a:endParaRPr sz="2520">
              <a:solidFill>
                <a:srgbClr val="0070C0"/>
              </a:solidFill>
              <a:latin typeface="Times New Roman"/>
              <a:ea typeface="Times New Roman"/>
              <a:cs typeface="Times New Roman"/>
              <a:sym typeface="Times New Roman"/>
            </a:endParaRPr>
          </a:p>
        </p:txBody>
      </p:sp>
      <p:pic>
        <p:nvPicPr>
          <p:cNvPr descr="Felicidad - Wikipedia, la enciclopedia libre" id="251" name="Google Shape;251;p11"/>
          <p:cNvPicPr preferRelativeResize="0"/>
          <p:nvPr/>
        </p:nvPicPr>
        <p:blipFill rotWithShape="1">
          <a:blip r:embed="rId3">
            <a:alphaModFix/>
          </a:blip>
          <a:srcRect b="0" l="0" r="0" t="0"/>
          <a:stretch/>
        </p:blipFill>
        <p:spPr>
          <a:xfrm>
            <a:off x="9204278" y="3076433"/>
            <a:ext cx="1905000" cy="1905000"/>
          </a:xfrm>
          <a:prstGeom prst="rect">
            <a:avLst/>
          </a:prstGeom>
          <a:noFill/>
          <a:ln>
            <a:noFill/>
          </a:ln>
        </p:spPr>
      </p:pic>
      <p:sp>
        <p:nvSpPr>
          <p:cNvPr id="252" name="Google Shape;252;p11"/>
          <p:cNvSpPr/>
          <p:nvPr/>
        </p:nvSpPr>
        <p:spPr>
          <a:xfrm>
            <a:off x="7997589" y="887106"/>
            <a:ext cx="3971498" cy="1676830"/>
          </a:xfrm>
          <a:prstGeom prst="wedgeRectCallout">
            <a:avLst>
              <a:gd fmla="val -11283" name="adj1"/>
              <a:gd fmla="val 81875" name="adj2"/>
            </a:avLst>
          </a:prstGeom>
          <a:solidFill>
            <a:srgbClr val="92D05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s-PE" sz="1800">
                <a:solidFill>
                  <a:schemeClr val="dk1"/>
                </a:solidFill>
                <a:latin typeface="Century Gothic"/>
                <a:ea typeface="Century Gothic"/>
                <a:cs typeface="Century Gothic"/>
                <a:sym typeface="Century Gothic"/>
              </a:rPr>
              <a:t>Observa la estructura de una primera plana. Te ayudará en tu trabajo.</a:t>
            </a:r>
            <a:endParaRPr/>
          </a:p>
          <a:p>
            <a:pPr indent="0" lvl="0" marL="0" marR="0" rtl="0" algn="l">
              <a:spcBef>
                <a:spcPts val="0"/>
              </a:spcBef>
              <a:spcAft>
                <a:spcPts val="0"/>
              </a:spcAft>
              <a:buNone/>
            </a:pPr>
            <a:r>
              <a:rPr b="1" lang="es-PE" sz="1800">
                <a:solidFill>
                  <a:schemeClr val="dk1"/>
                </a:solidFill>
                <a:latin typeface="Century Gothic"/>
                <a:ea typeface="Century Gothic"/>
                <a:cs typeface="Century Gothic"/>
                <a:sym typeface="Century Gothic"/>
              </a:rPr>
              <a:t>Vamos, tú puedes…</a:t>
            </a:r>
            <a:endParaRPr b="1" sz="1800">
              <a:solidFill>
                <a:schemeClr val="dk1"/>
              </a:solidFill>
              <a:latin typeface="Century Gothic"/>
              <a:ea typeface="Century Gothic"/>
              <a:cs typeface="Century Gothic"/>
              <a:sym typeface="Century Gothic"/>
            </a:endParaRPr>
          </a:p>
        </p:txBody>
      </p:sp>
      <p:sp>
        <p:nvSpPr>
          <p:cNvPr id="253" name="Google Shape;253;p11"/>
          <p:cNvSpPr/>
          <p:nvPr/>
        </p:nvSpPr>
        <p:spPr>
          <a:xfrm>
            <a:off x="9273653" y="5493930"/>
            <a:ext cx="1815153" cy="1097939"/>
          </a:xfrm>
          <a:prstGeom prst="downArrow">
            <a:avLst>
              <a:gd fmla="val 50000" name="adj1"/>
              <a:gd fmla="val 50000" name="adj2"/>
            </a:avLst>
          </a:prstGeom>
          <a:solidFill>
            <a:srgbClr val="92D05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Gothic"/>
              <a:ea typeface="Century Gothic"/>
              <a:cs typeface="Century Gothic"/>
              <a:sym typeface="Century Gothic"/>
            </a:endParaRPr>
          </a:p>
        </p:txBody>
      </p:sp>
      <p:sp>
        <p:nvSpPr>
          <p:cNvPr id="254" name="Google Shape;254;p11"/>
          <p:cNvSpPr/>
          <p:nvPr/>
        </p:nvSpPr>
        <p:spPr>
          <a:xfrm>
            <a:off x="8570548" y="4815686"/>
            <a:ext cx="3172460" cy="603885"/>
          </a:xfrm>
          <a:prstGeom prst="rect">
            <a:avLst/>
          </a:prstGeom>
          <a:solidFill>
            <a:schemeClr val="lt1"/>
          </a:solidFill>
          <a:ln cap="rnd" cmpd="sng" w="1587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Buriticá, M. (s/f). Carita feliz. [Imagen]. Recuperado de http://implantadacoclearfeliz.blogspot.com/2012/09/263-historia-de-la-carita-feliz.html</a:t>
            </a:r>
            <a:endParaRPr sz="1100">
              <a:solidFill>
                <a:schemeClr val="dk1"/>
              </a:solidFill>
              <a:latin typeface="Century Gothic"/>
              <a:ea typeface="Century Gothic"/>
              <a:cs typeface="Century Gothic"/>
              <a:sym typeface="Century Gothic"/>
            </a:endParaRPr>
          </a:p>
          <a:p>
            <a:pPr indent="0" lvl="0" marL="0" marR="0" rtl="0" algn="just">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 </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500"/>
                                        <p:tgtEl>
                                          <p:spTgt spid="2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gtEl>
                                        <p:attrNameLst>
                                          <p:attrName>style.visibility</p:attrName>
                                        </p:attrNameLst>
                                      </p:cBhvr>
                                      <p:to>
                                        <p:strVal val="visible"/>
                                      </p:to>
                                    </p:set>
                                    <p:animEffect filter="fade" transition="in">
                                      <p:cBhvr>
                                        <p:cTn dur="2000"/>
                                        <p:tgtEl>
                                          <p:spTgt spid="251"/>
                                        </p:tgtEl>
                                      </p:cBhvr>
                                    </p:animEffect>
                                  </p:childTnLst>
                                </p:cTn>
                              </p:par>
                              <p:par>
                                <p:cTn fill="hold" nodeType="with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2000"/>
                                        <p:tgtEl>
                                          <p:spTgt spid="252"/>
                                        </p:tgtEl>
                                      </p:cBhvr>
                                    </p:animEffect>
                                  </p:childTnLst>
                                </p:cTn>
                              </p:par>
                              <p:par>
                                <p:cTn fill="hold" nodeType="with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2000"/>
                                        <p:tgtEl>
                                          <p:spTgt spid="2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pic>
        <p:nvPicPr>
          <p:cNvPr id="259" name="Google Shape;259;p12"/>
          <p:cNvPicPr preferRelativeResize="0"/>
          <p:nvPr/>
        </p:nvPicPr>
        <p:blipFill rotWithShape="1">
          <a:blip r:embed="rId3">
            <a:alphaModFix/>
          </a:blip>
          <a:srcRect b="33678" l="30100" r="29287" t="15962"/>
          <a:stretch/>
        </p:blipFill>
        <p:spPr>
          <a:xfrm>
            <a:off x="1833350" y="203795"/>
            <a:ext cx="9821838" cy="6483607"/>
          </a:xfrm>
          <a:prstGeom prst="rect">
            <a:avLst/>
          </a:prstGeom>
          <a:noFill/>
          <a:ln cap="flat" cmpd="sng" w="28575">
            <a:solidFill>
              <a:schemeClr val="dk1"/>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2000"/>
                                        <p:tgtEl>
                                          <p:spTgt spid="2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pic>
        <p:nvPicPr>
          <p:cNvPr id="264" name="Google Shape;264;p13"/>
          <p:cNvPicPr preferRelativeResize="0"/>
          <p:nvPr/>
        </p:nvPicPr>
        <p:blipFill rotWithShape="1">
          <a:blip r:embed="rId3">
            <a:alphaModFix/>
          </a:blip>
          <a:srcRect b="14540" l="30109" r="28263" t="15218"/>
          <a:stretch/>
        </p:blipFill>
        <p:spPr>
          <a:xfrm>
            <a:off x="1405720" y="129654"/>
            <a:ext cx="10549720" cy="6728346"/>
          </a:xfrm>
          <a:prstGeom prst="rect">
            <a:avLst/>
          </a:prstGeom>
          <a:noFill/>
          <a:ln cap="flat" cmpd="sng" w="28575">
            <a:solidFill>
              <a:srgbClr val="000000"/>
            </a:solidFill>
            <a:prstDash val="solid"/>
            <a:round/>
            <a:headEnd len="sm" w="sm" type="none"/>
            <a:tailEnd len="sm" w="sm" type="none"/>
          </a:ln>
        </p:spPr>
      </p:pic>
      <p:sp>
        <p:nvSpPr>
          <p:cNvPr id="265" name="Google Shape;265;p13"/>
          <p:cNvSpPr/>
          <p:nvPr/>
        </p:nvSpPr>
        <p:spPr>
          <a:xfrm>
            <a:off x="10083886" y="5268428"/>
            <a:ext cx="1766920"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PE" sz="1000">
                <a:solidFill>
                  <a:srgbClr val="000000"/>
                </a:solidFill>
                <a:latin typeface="Times New Roman"/>
                <a:ea typeface="Times New Roman"/>
                <a:cs typeface="Times New Roman"/>
                <a:sym typeface="Times New Roman"/>
              </a:rPr>
              <a:t>Fuente:</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s-PE" sz="1000">
                <a:solidFill>
                  <a:srgbClr val="000000"/>
                </a:solidFill>
                <a:latin typeface="Times New Roman"/>
                <a:ea typeface="Times New Roman"/>
                <a:cs typeface="Times New Roman"/>
                <a:sym typeface="Times New Roman"/>
              </a:rPr>
              <a:t>Congregación de los Sagrados Corazones. (s/f). Primera plana (Imagen). Recuperado de file:///C:/Users/CNSC-ALUMNO18/Downloads/PRIMERA%2520PLNA%2520FINE%2520Arlos.pdf</a:t>
            </a:r>
            <a:endParaRPr sz="10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500"/>
                                        <p:tgtEl>
                                          <p:spTgt spid="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4"/>
          <p:cNvSpPr/>
          <p:nvPr/>
        </p:nvSpPr>
        <p:spPr>
          <a:xfrm>
            <a:off x="1906814" y="232011"/>
            <a:ext cx="3893484" cy="753520"/>
          </a:xfrm>
          <a:prstGeom prst="rect">
            <a:avLst/>
          </a:prstGeom>
          <a:solidFill>
            <a:srgbClr val="FFFF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2400">
                <a:solidFill>
                  <a:schemeClr val="dk1"/>
                </a:solidFill>
                <a:latin typeface="Century Gothic"/>
                <a:ea typeface="Century Gothic"/>
                <a:cs typeface="Century Gothic"/>
                <a:sym typeface="Century Gothic"/>
              </a:rPr>
              <a:t>Actividad de cierre</a:t>
            </a:r>
            <a:endParaRPr sz="2400">
              <a:solidFill>
                <a:schemeClr val="dk1"/>
              </a:solidFill>
              <a:latin typeface="Century Gothic"/>
              <a:ea typeface="Century Gothic"/>
              <a:cs typeface="Century Gothic"/>
              <a:sym typeface="Century Gothic"/>
            </a:endParaRPr>
          </a:p>
        </p:txBody>
      </p:sp>
      <p:sp>
        <p:nvSpPr>
          <p:cNvPr id="271" name="Google Shape;271;p14"/>
          <p:cNvSpPr/>
          <p:nvPr/>
        </p:nvSpPr>
        <p:spPr>
          <a:xfrm>
            <a:off x="1282891" y="1091821"/>
            <a:ext cx="10786280" cy="2442950"/>
          </a:xfrm>
          <a:prstGeom prst="downArrowCallout">
            <a:avLst>
              <a:gd fmla="val 50000" name="adj1"/>
              <a:gd fmla="val 25000" name="adj2"/>
              <a:gd fmla="val 25000" name="adj3"/>
              <a:gd fmla="val 62387" name="adj4"/>
            </a:avLst>
          </a:prstGeom>
          <a:solidFill>
            <a:srgbClr val="F9CDC2"/>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400">
              <a:solidFill>
                <a:schemeClr val="dk1"/>
              </a:solidFill>
              <a:latin typeface="Dancing Script"/>
              <a:ea typeface="Dancing Script"/>
              <a:cs typeface="Dancing Script"/>
              <a:sym typeface="Dancing Script"/>
            </a:endParaRPr>
          </a:p>
          <a:p>
            <a:pPr indent="0" lvl="0" marL="0" marR="0" rtl="0" algn="ctr">
              <a:spcBef>
                <a:spcPts val="0"/>
              </a:spcBef>
              <a:spcAft>
                <a:spcPts val="0"/>
              </a:spcAft>
              <a:buNone/>
            </a:pPr>
            <a:r>
              <a:t/>
            </a:r>
            <a:endParaRPr b="1" sz="2400">
              <a:solidFill>
                <a:schemeClr val="dk1"/>
              </a:solidFill>
              <a:latin typeface="Dancing Script"/>
              <a:ea typeface="Dancing Script"/>
              <a:cs typeface="Dancing Script"/>
              <a:sym typeface="Dancing Script"/>
            </a:endParaRPr>
          </a:p>
          <a:p>
            <a:pPr indent="0" lvl="0" marL="0" marR="0" rtl="0" algn="ctr">
              <a:spcBef>
                <a:spcPts val="0"/>
              </a:spcBef>
              <a:spcAft>
                <a:spcPts val="0"/>
              </a:spcAft>
              <a:buNone/>
            </a:pPr>
            <a:r>
              <a:t/>
            </a:r>
            <a:endParaRPr b="1" sz="2400">
              <a:solidFill>
                <a:schemeClr val="dk1"/>
              </a:solidFill>
              <a:latin typeface="Dancing Script"/>
              <a:ea typeface="Dancing Script"/>
              <a:cs typeface="Dancing Script"/>
              <a:sym typeface="Dancing Script"/>
            </a:endParaRPr>
          </a:p>
          <a:p>
            <a:pPr indent="0" lvl="0" marL="0" marR="0" rtl="0" algn="ctr">
              <a:spcBef>
                <a:spcPts val="0"/>
              </a:spcBef>
              <a:spcAft>
                <a:spcPts val="0"/>
              </a:spcAft>
              <a:buNone/>
            </a:pPr>
            <a:r>
              <a:rPr b="1" lang="es-PE" sz="2400">
                <a:solidFill>
                  <a:schemeClr val="dk1"/>
                </a:solidFill>
                <a:latin typeface="Dancing Script"/>
                <a:ea typeface="Dancing Script"/>
                <a:cs typeface="Dancing Script"/>
                <a:sym typeface="Dancing Script"/>
              </a:rPr>
              <a:t>Reflexionemos en familia sobre el #Yomequedoencasa</a:t>
            </a:r>
            <a:endParaRPr b="1" sz="2400">
              <a:solidFill>
                <a:schemeClr val="dk1"/>
              </a:solidFill>
              <a:latin typeface="Dancing Script"/>
              <a:ea typeface="Dancing Script"/>
              <a:cs typeface="Dancing Script"/>
              <a:sym typeface="Dancing Script"/>
            </a:endParaRPr>
          </a:p>
          <a:p>
            <a:pPr indent="0" lvl="0" marL="0" marR="0" rtl="0" algn="just">
              <a:spcBef>
                <a:spcPts val="0"/>
              </a:spcBef>
              <a:spcAft>
                <a:spcPts val="0"/>
              </a:spcAft>
              <a:buNone/>
            </a:pPr>
            <a:r>
              <a:rPr lang="es-PE" sz="1800">
                <a:solidFill>
                  <a:schemeClr val="dk1"/>
                </a:solidFill>
                <a:latin typeface="Century Gothic"/>
                <a:ea typeface="Century Gothic"/>
                <a:cs typeface="Century Gothic"/>
                <a:sym typeface="Century Gothic"/>
              </a:rPr>
              <a:t>Debido a la coyuntura, estamos en cuarentena, tenemos que quedarnos en casa y ser  responsables por el bien nuestro y el de los demás.</a:t>
            </a:r>
            <a:endParaRPr/>
          </a:p>
          <a:p>
            <a:pPr indent="0" lvl="0" marL="0" marR="0" rtl="0" algn="just">
              <a:spcBef>
                <a:spcPts val="0"/>
              </a:spcBef>
              <a:spcAft>
                <a:spcPts val="0"/>
              </a:spcAft>
              <a:buNone/>
            </a:pPr>
            <a:r>
              <a:rPr lang="es-PE" sz="1800">
                <a:solidFill>
                  <a:schemeClr val="dk1"/>
                </a:solidFill>
                <a:latin typeface="Century Gothic"/>
                <a:ea typeface="Century Gothic"/>
                <a:cs typeface="Century Gothic"/>
                <a:sym typeface="Century Gothic"/>
              </a:rPr>
              <a:t>Aprovechemos este tiempo, para compartir en familia diversas actividades. Una de ellas es realizar una visita virtual</a:t>
            </a:r>
            <a:endParaRPr/>
          </a:p>
          <a:p>
            <a:pPr indent="0" lvl="0" marL="0" marR="0" rtl="0" algn="ctr">
              <a:spcBef>
                <a:spcPts val="0"/>
              </a:spcBef>
              <a:spcAft>
                <a:spcPts val="0"/>
              </a:spcAft>
              <a:buNone/>
            </a:pPr>
            <a:r>
              <a:t/>
            </a:r>
            <a:endParaRPr sz="1800">
              <a:solidFill>
                <a:schemeClr val="dk1"/>
              </a:solidFill>
              <a:latin typeface="Century Gothic"/>
              <a:ea typeface="Century Gothic"/>
              <a:cs typeface="Century Gothic"/>
              <a:sym typeface="Century Gothic"/>
            </a:endParaRPr>
          </a:p>
          <a:p>
            <a:pPr indent="0" lvl="0" marL="0" marR="0" rtl="0" algn="ctr">
              <a:spcBef>
                <a:spcPts val="0"/>
              </a:spcBef>
              <a:spcAft>
                <a:spcPts val="0"/>
              </a:spcAft>
              <a:buNone/>
            </a:pPr>
            <a:r>
              <a:t/>
            </a:r>
            <a:endParaRPr sz="1800">
              <a:solidFill>
                <a:schemeClr val="dk1"/>
              </a:solidFill>
              <a:latin typeface="Century Gothic"/>
              <a:ea typeface="Century Gothic"/>
              <a:cs typeface="Century Gothic"/>
              <a:sym typeface="Century Gothic"/>
            </a:endParaRPr>
          </a:p>
          <a:p>
            <a:pPr indent="0" lvl="0" marL="0" marR="0" rtl="0" algn="ctr">
              <a:spcBef>
                <a:spcPts val="0"/>
              </a:spcBef>
              <a:spcAft>
                <a:spcPts val="0"/>
              </a:spcAft>
              <a:buNone/>
            </a:pPr>
            <a:r>
              <a:t/>
            </a:r>
            <a:endParaRPr sz="1800">
              <a:solidFill>
                <a:schemeClr val="dk1"/>
              </a:solidFill>
              <a:latin typeface="Century Gothic"/>
              <a:ea typeface="Century Gothic"/>
              <a:cs typeface="Century Gothic"/>
              <a:sym typeface="Century Gothic"/>
            </a:endParaRPr>
          </a:p>
          <a:p>
            <a:pPr indent="0" lvl="0" marL="0" marR="0" rtl="0" algn="ctr">
              <a:spcBef>
                <a:spcPts val="0"/>
              </a:spcBef>
              <a:spcAft>
                <a:spcPts val="0"/>
              </a:spcAft>
              <a:buNone/>
            </a:pPr>
            <a:r>
              <a:t/>
            </a:r>
            <a:endParaRPr sz="1800">
              <a:solidFill>
                <a:schemeClr val="dk1"/>
              </a:solidFill>
              <a:latin typeface="Century Gothic"/>
              <a:ea typeface="Century Gothic"/>
              <a:cs typeface="Century Gothic"/>
              <a:sym typeface="Century Gothic"/>
            </a:endParaRPr>
          </a:p>
        </p:txBody>
      </p:sp>
      <p:sp>
        <p:nvSpPr>
          <p:cNvPr id="272" name="Google Shape;272;p14"/>
          <p:cNvSpPr/>
          <p:nvPr/>
        </p:nvSpPr>
        <p:spPr>
          <a:xfrm>
            <a:off x="2024419" y="3534771"/>
            <a:ext cx="9457898" cy="1678674"/>
          </a:xfrm>
          <a:prstGeom prst="rect">
            <a:avLst/>
          </a:prstGeom>
          <a:solidFill>
            <a:srgbClr val="92D05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s-PE" sz="2800">
                <a:solidFill>
                  <a:srgbClr val="000000"/>
                </a:solidFill>
                <a:latin typeface="Lato"/>
                <a:ea typeface="Lato"/>
                <a:cs typeface="Lato"/>
                <a:sym typeface="Lato"/>
              </a:rPr>
              <a:t>Ofrecen recorridos virtuales a lugares turísticos del Perú por cuarentena</a:t>
            </a:r>
            <a:endParaRPr b="1" sz="2800">
              <a:solidFill>
                <a:srgbClr val="000000"/>
              </a:solidFill>
              <a:latin typeface="Lato"/>
              <a:ea typeface="Lato"/>
              <a:cs typeface="Lato"/>
              <a:sym typeface="Lato"/>
            </a:endParaRPr>
          </a:p>
          <a:p>
            <a:pPr indent="0" lvl="0" marL="0" marR="0" rtl="0" algn="l">
              <a:spcBef>
                <a:spcPts val="0"/>
              </a:spcBef>
              <a:spcAft>
                <a:spcPts val="0"/>
              </a:spcAft>
              <a:buNone/>
            </a:pPr>
            <a:r>
              <a:rPr lang="es-PE" sz="2800">
                <a:solidFill>
                  <a:srgbClr val="333333"/>
                </a:solidFill>
                <a:latin typeface="Lato"/>
                <a:ea typeface="Lato"/>
                <a:cs typeface="Lato"/>
                <a:sym typeface="Lato"/>
              </a:rPr>
              <a:t>De esta manera podrás conocer muchos lugares desde la comodidad de tu casa.</a:t>
            </a:r>
            <a:endParaRPr/>
          </a:p>
        </p:txBody>
      </p:sp>
      <p:sp>
        <p:nvSpPr>
          <p:cNvPr id="273" name="Google Shape;273;p14"/>
          <p:cNvSpPr/>
          <p:nvPr/>
        </p:nvSpPr>
        <p:spPr>
          <a:xfrm>
            <a:off x="1947082" y="5426025"/>
            <a:ext cx="961257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PE" sz="900">
                <a:solidFill>
                  <a:srgbClr val="333333"/>
                </a:solidFill>
                <a:latin typeface="Lato"/>
                <a:ea typeface="Lato"/>
                <a:cs typeface="Lato"/>
                <a:sym typeface="Lato"/>
              </a:rPr>
              <a:t>Ofrecen recorridos virtuales a lugares turísticos. (27 de marzo del 2020). Perú 21. Recuperado https://peru21.pe/peru/cuarentena-util-i-ofrecen-recorridos-virtuales-a-lugares-turisticos-del-peru-por-cuarentena-videoi-pandemia-i-coronavirus-i-cuarentena-i-estado-de-emergencia-noticia/</a:t>
            </a:r>
            <a:endParaRPr sz="900">
              <a:solidFill>
                <a:schemeClr val="dk1"/>
              </a:solidFill>
              <a:latin typeface="Century Gothic"/>
              <a:ea typeface="Century Gothic"/>
              <a:cs typeface="Century Gothic"/>
              <a:sym typeface="Century Gothic"/>
            </a:endParaRPr>
          </a:p>
        </p:txBody>
      </p:sp>
      <p:sp>
        <p:nvSpPr>
          <p:cNvPr id="274" name="Google Shape;274;p14"/>
          <p:cNvSpPr/>
          <p:nvPr/>
        </p:nvSpPr>
        <p:spPr>
          <a:xfrm>
            <a:off x="928048" y="5795357"/>
            <a:ext cx="10554269" cy="1062643"/>
          </a:xfrm>
          <a:prstGeom prst="roundRect">
            <a:avLst>
              <a:gd fmla="val 16667" name="adj"/>
            </a:avLst>
          </a:prstGeom>
          <a:solidFill>
            <a:srgbClr val="FFC0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1800">
                <a:solidFill>
                  <a:schemeClr val="dk1"/>
                </a:solidFill>
                <a:latin typeface="Century Gothic"/>
                <a:ea typeface="Century Gothic"/>
                <a:cs typeface="Century Gothic"/>
                <a:sym typeface="Century Gothic"/>
              </a:rPr>
              <a:t>Ahora comenta en familia y responde: ¿Qué patrimonio cultural te gustaría visitar virtualmente? ¡Anímate! Usa tu imaginación y prepara el viaje………</a:t>
            </a:r>
            <a:endParaRPr sz="1800">
              <a:solidFill>
                <a:schemeClr val="dk1"/>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500"/>
                                        <p:tgtEl>
                                          <p:spTgt spid="2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822"/>
                                        <p:tgtEl>
                                          <p:spTgt spid="2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Google Shape;279;p15"/>
          <p:cNvSpPr/>
          <p:nvPr/>
        </p:nvSpPr>
        <p:spPr>
          <a:xfrm>
            <a:off x="173547" y="-40944"/>
            <a:ext cx="3439011" cy="753520"/>
          </a:xfrm>
          <a:prstGeom prst="rect">
            <a:avLst/>
          </a:prstGeom>
          <a:solidFill>
            <a:srgbClr val="FFFF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2400">
                <a:solidFill>
                  <a:schemeClr val="dk1"/>
                </a:solidFill>
                <a:latin typeface="Century Gothic"/>
                <a:ea typeface="Century Gothic"/>
                <a:cs typeface="Century Gothic"/>
                <a:sym typeface="Century Gothic"/>
              </a:rPr>
              <a:t>Para concluir….</a:t>
            </a:r>
            <a:endParaRPr sz="2400">
              <a:solidFill>
                <a:schemeClr val="dk1"/>
              </a:solidFill>
              <a:latin typeface="Century Gothic"/>
              <a:ea typeface="Century Gothic"/>
              <a:cs typeface="Century Gothic"/>
              <a:sym typeface="Century Gothic"/>
            </a:endParaRPr>
          </a:p>
        </p:txBody>
      </p:sp>
      <p:sp>
        <p:nvSpPr>
          <p:cNvPr id="280" name="Google Shape;280;p15"/>
          <p:cNvSpPr/>
          <p:nvPr/>
        </p:nvSpPr>
        <p:spPr>
          <a:xfrm>
            <a:off x="1735968" y="5627855"/>
            <a:ext cx="7339794" cy="968991"/>
          </a:xfrm>
          <a:prstGeom prst="rect">
            <a:avLst/>
          </a:prstGeom>
          <a:solidFill>
            <a:srgbClr val="BECE9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2200">
                <a:solidFill>
                  <a:schemeClr val="dk1"/>
                </a:solidFill>
                <a:latin typeface="Century Gothic"/>
                <a:ea typeface="Century Gothic"/>
                <a:cs typeface="Century Gothic"/>
                <a:sym typeface="Century Gothic"/>
              </a:rPr>
              <a:t>¿Fue importante el tema estudiado? ¿Por qué?</a:t>
            </a:r>
            <a:endParaRPr sz="2200">
              <a:solidFill>
                <a:schemeClr val="dk1"/>
              </a:solidFill>
              <a:latin typeface="Century Gothic"/>
              <a:ea typeface="Century Gothic"/>
              <a:cs typeface="Century Gothic"/>
              <a:sym typeface="Century Gothic"/>
            </a:endParaRPr>
          </a:p>
        </p:txBody>
      </p:sp>
      <p:sp>
        <p:nvSpPr>
          <p:cNvPr id="281" name="Google Shape;281;p15"/>
          <p:cNvSpPr/>
          <p:nvPr/>
        </p:nvSpPr>
        <p:spPr>
          <a:xfrm>
            <a:off x="3020455" y="184129"/>
            <a:ext cx="8775511" cy="1361482"/>
          </a:xfrm>
          <a:prstGeom prst="star8">
            <a:avLst>
              <a:gd fmla="val 38908" name="adj"/>
            </a:avLst>
          </a:prstGeom>
          <a:solidFill>
            <a:srgbClr val="FFC0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1800">
                <a:solidFill>
                  <a:schemeClr val="dk1"/>
                </a:solidFill>
                <a:latin typeface="Century Gothic"/>
                <a:ea typeface="Century Gothic"/>
                <a:cs typeface="Century Gothic"/>
                <a:sym typeface="Century Gothic"/>
              </a:rPr>
              <a:t>* Elabora un acróstico con la palabra PERÚ, que transmita cuidado y respeto al patrimonio de nuestro país </a:t>
            </a:r>
            <a:endParaRPr sz="1800">
              <a:solidFill>
                <a:schemeClr val="dk1"/>
              </a:solidFill>
              <a:latin typeface="Century Gothic"/>
              <a:ea typeface="Century Gothic"/>
              <a:cs typeface="Century Gothic"/>
              <a:sym typeface="Century Gothic"/>
            </a:endParaRPr>
          </a:p>
        </p:txBody>
      </p:sp>
      <p:sp>
        <p:nvSpPr>
          <p:cNvPr id="282" name="Google Shape;282;p15"/>
          <p:cNvSpPr/>
          <p:nvPr/>
        </p:nvSpPr>
        <p:spPr>
          <a:xfrm>
            <a:off x="1735967" y="1768311"/>
            <a:ext cx="9198591" cy="3636844"/>
          </a:xfrm>
          <a:prstGeom prst="verticalScroll">
            <a:avLst>
              <a:gd fmla="val 12500" name="adj"/>
            </a:avLst>
          </a:prstGeom>
          <a:solidFill>
            <a:srgbClr val="FFFF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2" marL="914400" marR="0" rtl="0" algn="l">
              <a:spcBef>
                <a:spcPts val="0"/>
              </a:spcBef>
              <a:spcAft>
                <a:spcPts val="0"/>
              </a:spcAft>
              <a:buNone/>
            </a:pPr>
            <a:r>
              <a:rPr b="1" i="0" lang="es-PE" sz="2400" u="none" cap="none" strike="noStrike">
                <a:solidFill>
                  <a:schemeClr val="dk1"/>
                </a:solidFill>
                <a:latin typeface="Century Gothic"/>
                <a:ea typeface="Century Gothic"/>
                <a:cs typeface="Century Gothic"/>
                <a:sym typeface="Century Gothic"/>
              </a:rPr>
              <a:t>P  _______________________________________</a:t>
            </a:r>
            <a:endParaRPr/>
          </a:p>
          <a:p>
            <a:pPr indent="0" lvl="2" marL="914400" marR="0" rtl="0" algn="l">
              <a:spcBef>
                <a:spcPts val="0"/>
              </a:spcBef>
              <a:spcAft>
                <a:spcPts val="0"/>
              </a:spcAft>
              <a:buNone/>
            </a:pPr>
            <a:r>
              <a:t/>
            </a:r>
            <a:endParaRPr b="1" i="0" sz="2400" u="none" cap="none" strike="noStrike">
              <a:solidFill>
                <a:schemeClr val="dk1"/>
              </a:solidFill>
              <a:latin typeface="Century Gothic"/>
              <a:ea typeface="Century Gothic"/>
              <a:cs typeface="Century Gothic"/>
              <a:sym typeface="Century Gothic"/>
            </a:endParaRPr>
          </a:p>
          <a:p>
            <a:pPr indent="0" lvl="2" marL="914400" marR="0" rtl="0" algn="l">
              <a:spcBef>
                <a:spcPts val="0"/>
              </a:spcBef>
              <a:spcAft>
                <a:spcPts val="0"/>
              </a:spcAft>
              <a:buNone/>
            </a:pPr>
            <a:r>
              <a:rPr b="1" i="0" lang="es-PE" sz="2400" u="none" cap="none" strike="noStrike">
                <a:solidFill>
                  <a:schemeClr val="dk1"/>
                </a:solidFill>
                <a:latin typeface="Century Gothic"/>
                <a:ea typeface="Century Gothic"/>
                <a:cs typeface="Century Gothic"/>
                <a:sym typeface="Century Gothic"/>
              </a:rPr>
              <a:t>E  _______________________________________</a:t>
            </a:r>
            <a:endParaRPr/>
          </a:p>
          <a:p>
            <a:pPr indent="0" lvl="2" marL="914400" marR="0" rtl="0" algn="l">
              <a:spcBef>
                <a:spcPts val="0"/>
              </a:spcBef>
              <a:spcAft>
                <a:spcPts val="0"/>
              </a:spcAft>
              <a:buNone/>
            </a:pPr>
            <a:r>
              <a:t/>
            </a:r>
            <a:endParaRPr b="1" i="0" sz="2400" u="none" cap="none" strike="noStrike">
              <a:solidFill>
                <a:schemeClr val="dk1"/>
              </a:solidFill>
              <a:latin typeface="Century Gothic"/>
              <a:ea typeface="Century Gothic"/>
              <a:cs typeface="Century Gothic"/>
              <a:sym typeface="Century Gothic"/>
            </a:endParaRPr>
          </a:p>
          <a:p>
            <a:pPr indent="0" lvl="2" marL="914400" marR="0" rtl="0" algn="l">
              <a:spcBef>
                <a:spcPts val="0"/>
              </a:spcBef>
              <a:spcAft>
                <a:spcPts val="0"/>
              </a:spcAft>
              <a:buNone/>
            </a:pPr>
            <a:r>
              <a:rPr b="1" i="0" lang="es-PE" sz="2400" u="none" cap="none" strike="noStrike">
                <a:solidFill>
                  <a:schemeClr val="dk1"/>
                </a:solidFill>
                <a:latin typeface="Century Gothic"/>
                <a:ea typeface="Century Gothic"/>
                <a:cs typeface="Century Gothic"/>
                <a:sym typeface="Century Gothic"/>
              </a:rPr>
              <a:t>R  _______________________________________</a:t>
            </a:r>
            <a:endParaRPr/>
          </a:p>
          <a:p>
            <a:pPr indent="0" lvl="2" marL="914400" marR="0" rtl="0" algn="l">
              <a:spcBef>
                <a:spcPts val="0"/>
              </a:spcBef>
              <a:spcAft>
                <a:spcPts val="0"/>
              </a:spcAft>
              <a:buNone/>
            </a:pPr>
            <a:r>
              <a:t/>
            </a:r>
            <a:endParaRPr b="1" i="0" sz="2400" u="none" cap="none" strike="noStrike">
              <a:solidFill>
                <a:schemeClr val="dk1"/>
              </a:solidFill>
              <a:latin typeface="Century Gothic"/>
              <a:ea typeface="Century Gothic"/>
              <a:cs typeface="Century Gothic"/>
              <a:sym typeface="Century Gothic"/>
            </a:endParaRPr>
          </a:p>
          <a:p>
            <a:pPr indent="0" lvl="2" marL="914400" marR="0" rtl="0" algn="l">
              <a:spcBef>
                <a:spcPts val="0"/>
              </a:spcBef>
              <a:spcAft>
                <a:spcPts val="0"/>
              </a:spcAft>
              <a:buNone/>
            </a:pPr>
            <a:r>
              <a:rPr b="1" i="0" lang="es-PE" sz="2400" u="none" cap="none" strike="noStrike">
                <a:solidFill>
                  <a:schemeClr val="dk1"/>
                </a:solidFill>
                <a:latin typeface="Century Gothic"/>
                <a:ea typeface="Century Gothic"/>
                <a:cs typeface="Century Gothic"/>
                <a:sym typeface="Century Gothic"/>
              </a:rPr>
              <a:t>Ú  ________________________________________</a:t>
            </a:r>
            <a:endParaRPr b="1" i="0" sz="2400" u="none" cap="none" strike="noStrike">
              <a:solidFill>
                <a:schemeClr val="dk1"/>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2000"/>
                                        <p:tgtEl>
                                          <p:spTgt spid="2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2"/>
                                        </p:tgtEl>
                                        <p:attrNameLst>
                                          <p:attrName>style.visibility</p:attrName>
                                        </p:attrNameLst>
                                      </p:cBhvr>
                                      <p:to>
                                        <p:strVal val="visible"/>
                                      </p:to>
                                    </p:set>
                                    <p:animEffect filter="fade" transition="in">
                                      <p:cBhvr>
                                        <p:cTn dur="2000"/>
                                        <p:tgtEl>
                                          <p:spTgt spid="2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Google Shape;287;p16"/>
          <p:cNvSpPr txBox="1"/>
          <p:nvPr/>
        </p:nvSpPr>
        <p:spPr>
          <a:xfrm>
            <a:off x="1488451" y="1455487"/>
            <a:ext cx="9675418" cy="119217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262626"/>
              </a:buClr>
              <a:buSzPts val="6000"/>
              <a:buFont typeface="Century Gothic"/>
              <a:buNone/>
            </a:pPr>
            <a:r>
              <a:rPr lang="es-PE" sz="6000">
                <a:solidFill>
                  <a:srgbClr val="262626"/>
                </a:solidFill>
                <a:latin typeface="Century Gothic"/>
                <a:ea typeface="Century Gothic"/>
                <a:cs typeface="Century Gothic"/>
                <a:sym typeface="Century Gothic"/>
              </a:rPr>
              <a:t>#SeguimosAprendiendo</a:t>
            </a:r>
            <a:endParaRPr sz="6000">
              <a:solidFill>
                <a:srgbClr val="262626"/>
              </a:solidFill>
              <a:latin typeface="Century Gothic"/>
              <a:ea typeface="Century Gothic"/>
              <a:cs typeface="Century Gothic"/>
              <a:sym typeface="Century Gothic"/>
            </a:endParaRPr>
          </a:p>
        </p:txBody>
      </p:sp>
      <p:sp>
        <p:nvSpPr>
          <p:cNvPr id="288" name="Google Shape;288;p16"/>
          <p:cNvSpPr/>
          <p:nvPr/>
        </p:nvSpPr>
        <p:spPr>
          <a:xfrm>
            <a:off x="827234" y="3616026"/>
            <a:ext cx="11407290" cy="14465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PE" sz="4400">
                <a:solidFill>
                  <a:srgbClr val="0070C0"/>
                </a:solidFill>
                <a:latin typeface="Raleway"/>
                <a:ea typeface="Raleway"/>
                <a:cs typeface="Raleway"/>
                <a:sym typeface="Raleway"/>
              </a:rPr>
              <a:t>ÁREA: DEBATE, CIUDADANÍA Y CÍVICA –</a:t>
            </a:r>
            <a:endParaRPr/>
          </a:p>
          <a:p>
            <a:pPr indent="0" lvl="0" marL="0" marR="0" rtl="0" algn="ctr">
              <a:spcBef>
                <a:spcPts val="0"/>
              </a:spcBef>
              <a:spcAft>
                <a:spcPts val="0"/>
              </a:spcAft>
              <a:buNone/>
            </a:pPr>
            <a:r>
              <a:rPr b="1" lang="es-PE" sz="4400">
                <a:solidFill>
                  <a:srgbClr val="0070C0"/>
                </a:solidFill>
                <a:latin typeface="Raleway"/>
                <a:ea typeface="Raleway"/>
                <a:cs typeface="Raleway"/>
                <a:sym typeface="Raleway"/>
              </a:rPr>
              <a:t>INVESTIGACIÓN</a:t>
            </a:r>
            <a:endParaRPr b="1" sz="4400">
              <a:solidFill>
                <a:srgbClr val="0070C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
          <p:cNvSpPr txBox="1"/>
          <p:nvPr/>
        </p:nvSpPr>
        <p:spPr>
          <a:xfrm>
            <a:off x="2743199" y="333557"/>
            <a:ext cx="6358680" cy="1167696"/>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000"/>
              <a:buFont typeface="Arial"/>
              <a:buNone/>
            </a:pPr>
            <a:r>
              <a:rPr b="1" i="0" lang="es-PE" sz="2800" u="none" cap="none" strike="noStrike">
                <a:solidFill>
                  <a:srgbClr val="F1C232"/>
                </a:solidFill>
                <a:latin typeface="Arial"/>
                <a:ea typeface="Arial"/>
                <a:cs typeface="Arial"/>
                <a:sym typeface="Arial"/>
              </a:rPr>
              <a:t>#</a:t>
            </a:r>
            <a:r>
              <a:rPr b="1" i="0" lang="es-PE" sz="2800" u="none" cap="none" strike="noStrike">
                <a:solidFill>
                  <a:srgbClr val="0000FF"/>
                </a:solidFill>
                <a:latin typeface="Arial"/>
                <a:ea typeface="Arial"/>
                <a:cs typeface="Arial"/>
                <a:sym typeface="Arial"/>
              </a:rPr>
              <a:t>SeguimosAprendiendo</a:t>
            </a:r>
            <a:endParaRPr b="1" i="0" sz="2800" u="none" cap="none" strike="noStrike">
              <a:solidFill>
                <a:schemeClr val="dk2"/>
              </a:solidFill>
              <a:latin typeface="Raleway"/>
              <a:ea typeface="Raleway"/>
              <a:cs typeface="Raleway"/>
              <a:sym typeface="Raleway"/>
            </a:endParaRPr>
          </a:p>
          <a:p>
            <a:pPr indent="0" lvl="0" marL="0" marR="0" rtl="0" algn="ctr">
              <a:lnSpc>
                <a:spcPct val="100000"/>
              </a:lnSpc>
              <a:spcBef>
                <a:spcPts val="0"/>
              </a:spcBef>
              <a:spcAft>
                <a:spcPts val="0"/>
              </a:spcAft>
              <a:buClr>
                <a:schemeClr val="dk2"/>
              </a:buClr>
              <a:buSzPts val="2800"/>
              <a:buFont typeface="Raleway"/>
              <a:buNone/>
            </a:pPr>
            <a:r>
              <a:rPr b="1" i="0" lang="es-PE" sz="2800" u="none" cap="none" strike="noStrike">
                <a:solidFill>
                  <a:srgbClr val="0070C0"/>
                </a:solidFill>
                <a:latin typeface="Raleway"/>
                <a:ea typeface="Raleway"/>
                <a:cs typeface="Raleway"/>
                <a:sym typeface="Raleway"/>
              </a:rPr>
              <a:t>INVESTIGACIÓN</a:t>
            </a:r>
            <a:endParaRPr b="1" i="0" sz="2800" u="none" cap="none" strike="noStrike">
              <a:solidFill>
                <a:srgbClr val="0070C0"/>
              </a:solidFill>
              <a:latin typeface="Raleway"/>
              <a:ea typeface="Raleway"/>
              <a:cs typeface="Raleway"/>
              <a:sym typeface="Raleway"/>
            </a:endParaRPr>
          </a:p>
          <a:p>
            <a:pPr indent="0" lvl="0" marL="0" marR="0" rtl="0" algn="ctr">
              <a:lnSpc>
                <a:spcPct val="100000"/>
              </a:lnSpc>
              <a:spcBef>
                <a:spcPts val="0"/>
              </a:spcBef>
              <a:spcAft>
                <a:spcPts val="0"/>
              </a:spcAft>
              <a:buClr>
                <a:schemeClr val="dk2"/>
              </a:buClr>
              <a:buSzPts val="2800"/>
              <a:buFont typeface="Raleway"/>
              <a:buNone/>
            </a:pPr>
            <a:r>
              <a:t/>
            </a:r>
            <a:endParaRPr b="1" i="0" sz="2800" u="none" cap="none" strike="noStrike">
              <a:solidFill>
                <a:schemeClr val="dk2"/>
              </a:solidFill>
              <a:latin typeface="Raleway"/>
              <a:ea typeface="Raleway"/>
              <a:cs typeface="Raleway"/>
              <a:sym typeface="Raleway"/>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FF0000"/>
              </a:solidFill>
              <a:latin typeface="Raleway"/>
              <a:ea typeface="Raleway"/>
              <a:cs typeface="Raleway"/>
              <a:sym typeface="Raleway"/>
            </a:endParaRPr>
          </a:p>
        </p:txBody>
      </p:sp>
      <p:sp>
        <p:nvSpPr>
          <p:cNvPr id="172" name="Google Shape;172;p2"/>
          <p:cNvSpPr txBox="1"/>
          <p:nvPr/>
        </p:nvSpPr>
        <p:spPr>
          <a:xfrm>
            <a:off x="1075574" y="1404581"/>
            <a:ext cx="10432568" cy="4626429"/>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chemeClr val="dk1"/>
              </a:buClr>
              <a:buSzPts val="2000"/>
              <a:buFont typeface="Arial"/>
              <a:buNone/>
            </a:pPr>
            <a:r>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es-PE" sz="2000" u="none" cap="none" strike="noStrike">
                <a:solidFill>
                  <a:schemeClr val="dk1"/>
                </a:solidFill>
                <a:latin typeface="Arial"/>
                <a:ea typeface="Arial"/>
                <a:cs typeface="Arial"/>
                <a:sym typeface="Arial"/>
              </a:rPr>
              <a:t>Querido estudiante agustino:</a:t>
            </a:r>
            <a:endParaRPr/>
          </a:p>
          <a:p>
            <a:pPr indent="0" lvl="0" marL="0" marR="0" rtl="0" algn="just">
              <a:lnSpc>
                <a:spcPct val="100000"/>
              </a:lnSpc>
              <a:spcBef>
                <a:spcPts val="0"/>
              </a:spcBef>
              <a:spcAft>
                <a:spcPts val="0"/>
              </a:spcAft>
              <a:buClr>
                <a:srgbClr val="000000"/>
              </a:buClr>
              <a:buSzPts val="2000"/>
              <a:buFont typeface="Arial"/>
              <a:buNone/>
            </a:pPr>
            <a:r>
              <a:rPr b="0" i="0" lang="es-PE" sz="2000" u="none" cap="none" strike="noStrike">
                <a:solidFill>
                  <a:schemeClr val="dk1"/>
                </a:solidFill>
                <a:latin typeface="Arial"/>
                <a:ea typeface="Arial"/>
                <a:cs typeface="Arial"/>
                <a:sym typeface="Arial"/>
              </a:rPr>
              <a:t>Espero que te encuentres bien de salud y resguardado con tus seres queridos en casa.</a:t>
            </a:r>
            <a:endParaRPr b="0" i="0" sz="2000" u="none" cap="none" strike="noStrike">
              <a:solidFill>
                <a:schemeClr val="dk1"/>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es-PE" sz="2000" u="none" cap="none" strike="noStrike">
                <a:solidFill>
                  <a:schemeClr val="dk1"/>
                </a:solidFill>
                <a:latin typeface="Arial"/>
                <a:ea typeface="Arial"/>
                <a:cs typeface="Arial"/>
                <a:sym typeface="Arial"/>
              </a:rPr>
              <a:t>Te animo a que sigas poniendo todo tu empeño y responsabilidad en este nuevo aprendizaje: </a:t>
            </a:r>
            <a:endParaRPr b="0" i="0" sz="2000" u="none" cap="none" strike="noStrike">
              <a:solidFill>
                <a:schemeClr val="dk1"/>
              </a:solidFill>
              <a:latin typeface="Century Gothic"/>
              <a:ea typeface="Century Gothic"/>
              <a:cs typeface="Century Gothic"/>
              <a:sym typeface="Century Gothic"/>
            </a:endParaRPr>
          </a:p>
          <a:p>
            <a:pPr indent="-342900" lvl="0" marL="342900" marR="0" rtl="0" algn="just">
              <a:lnSpc>
                <a:spcPct val="100000"/>
              </a:lnSpc>
              <a:spcBef>
                <a:spcPts val="0"/>
              </a:spcBef>
              <a:spcAft>
                <a:spcPts val="0"/>
              </a:spcAft>
              <a:buClr>
                <a:srgbClr val="000000"/>
              </a:buClr>
              <a:buSzPts val="2000"/>
              <a:buFont typeface="Arial"/>
              <a:buChar char="•"/>
            </a:pPr>
            <a:r>
              <a:rPr b="0" i="0" lang="es-PE" sz="2800" u="none" cap="none" strike="noStrike">
                <a:solidFill>
                  <a:schemeClr val="dk1"/>
                </a:solidFill>
                <a:latin typeface="Arial"/>
                <a:ea typeface="Arial"/>
                <a:cs typeface="Arial"/>
                <a:sym typeface="Arial"/>
              </a:rPr>
              <a:t>Investigación: Valoramos nuestro patrimonio</a:t>
            </a:r>
            <a:endParaRPr/>
          </a:p>
          <a:p>
            <a:pPr indent="0" lvl="0" marL="0" marR="0" rtl="0" algn="just">
              <a:lnSpc>
                <a:spcPct val="100000"/>
              </a:lnSpc>
              <a:spcBef>
                <a:spcPts val="0"/>
              </a:spcBef>
              <a:spcAft>
                <a:spcPts val="0"/>
              </a:spcAft>
              <a:buNone/>
            </a:pPr>
            <a:r>
              <a:t/>
            </a:r>
            <a:endParaRPr b="0" i="0" sz="2000" u="none" cap="none" strike="noStrike">
              <a:solidFill>
                <a:schemeClr val="dk1"/>
              </a:solidFill>
              <a:latin typeface="Arial"/>
              <a:ea typeface="Arial"/>
              <a:cs typeface="Arial"/>
              <a:sym typeface="Arial"/>
            </a:endParaRPr>
          </a:p>
          <a:p>
            <a:pPr indent="0" lvl="0" marL="0" marR="0" rtl="0" algn="just">
              <a:lnSpc>
                <a:spcPct val="100000"/>
              </a:lnSpc>
              <a:spcBef>
                <a:spcPts val="0"/>
              </a:spcBef>
              <a:spcAft>
                <a:spcPts val="0"/>
              </a:spcAft>
              <a:buClr>
                <a:schemeClr val="dk1"/>
              </a:buClr>
              <a:buSzPts val="2000"/>
              <a:buFont typeface="Arial"/>
              <a:buNone/>
            </a:pPr>
            <a:r>
              <a:rPr b="0" i="0" lang="es-PE" sz="2000" u="none" cap="none" strike="noStrike">
                <a:solidFill>
                  <a:schemeClr val="dk1"/>
                </a:solidFill>
                <a:latin typeface="Arial"/>
                <a:ea typeface="Arial"/>
                <a:cs typeface="Arial"/>
                <a:sym typeface="Arial"/>
              </a:rPr>
              <a:t>En este PPT, encontrarás actividades que deberás realizar y solo una tarea que deberás retornarla por el Sieweb. </a:t>
            </a:r>
            <a:r>
              <a:rPr b="0" i="0" lang="es-PE" sz="2000" u="none" cap="none" strike="noStrike">
                <a:solidFill>
                  <a:schemeClr val="dk1"/>
                </a:solidFill>
                <a:latin typeface="Century Gothic"/>
                <a:ea typeface="Century Gothic"/>
                <a:cs typeface="Century Gothic"/>
                <a:sym typeface="Century Gothic"/>
              </a:rPr>
              <a:t>A</a:t>
            </a:r>
            <a:r>
              <a:rPr b="0" i="0" lang="es-PE" sz="2000" u="none" cap="none" strike="noStrike">
                <a:solidFill>
                  <a:schemeClr val="dk1"/>
                </a:solidFill>
                <a:latin typeface="Arial"/>
                <a:ea typeface="Arial"/>
                <a:cs typeface="Arial"/>
                <a:sym typeface="Arial"/>
              </a:rPr>
              <a:t>demás se ha adjuntado la  rúbrica de calificación; por tanto,  tendrá una NOTA.</a:t>
            </a:r>
            <a:endParaRPr b="0" i="0" sz="2000" u="none" cap="none" strike="noStrike">
              <a:solidFill>
                <a:schemeClr val="dk1"/>
              </a:solidFill>
              <a:latin typeface="Arial"/>
              <a:ea typeface="Arial"/>
              <a:cs typeface="Arial"/>
              <a:sym typeface="Arial"/>
            </a:endParaRPr>
          </a:p>
          <a:p>
            <a:pPr indent="0" lvl="0" marL="0" marR="0" rtl="0" algn="just">
              <a:lnSpc>
                <a:spcPct val="10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just">
              <a:lnSpc>
                <a:spcPct val="100000"/>
              </a:lnSpc>
              <a:spcBef>
                <a:spcPts val="0"/>
              </a:spcBef>
              <a:spcAft>
                <a:spcPts val="0"/>
              </a:spcAft>
              <a:buClr>
                <a:schemeClr val="dk1"/>
              </a:buClr>
              <a:buSzPts val="2000"/>
              <a:buFont typeface="Arial"/>
              <a:buNone/>
            </a:pPr>
            <a:r>
              <a:rPr b="0" i="0" lang="es-PE" sz="2000" u="none" cap="none" strike="noStrike">
                <a:solidFill>
                  <a:schemeClr val="dk1"/>
                </a:solidFill>
                <a:latin typeface="Arial"/>
                <a:ea typeface="Arial"/>
                <a:cs typeface="Arial"/>
                <a:sym typeface="Arial"/>
              </a:rPr>
              <a:t>Lee detenidamente cada </a:t>
            </a:r>
            <a:r>
              <a:rPr b="0" i="0" lang="es-PE" sz="2000" u="none" cap="none" strike="noStrike">
                <a:solidFill>
                  <a:schemeClr val="dk1"/>
                </a:solidFill>
                <a:latin typeface="Century Gothic"/>
                <a:ea typeface="Century Gothic"/>
                <a:cs typeface="Century Gothic"/>
                <a:sym typeface="Century Gothic"/>
              </a:rPr>
              <a:t>diapositiva</a:t>
            </a:r>
            <a:r>
              <a:rPr b="0" i="0" lang="es-PE" sz="2000" u="none" cap="none" strike="noStrike">
                <a:solidFill>
                  <a:schemeClr val="dk1"/>
                </a:solidFill>
                <a:latin typeface="Arial"/>
                <a:ea typeface="Arial"/>
                <a:cs typeface="Arial"/>
                <a:sym typeface="Arial"/>
              </a:rPr>
              <a:t> y responde antes de pasar a la otra .</a:t>
            </a:r>
            <a:endParaRPr b="0" i="0" sz="2000" u="none" cap="none" strike="noStrike">
              <a:solidFill>
                <a:schemeClr val="dk1"/>
              </a:solidFill>
              <a:latin typeface="Arial"/>
              <a:ea typeface="Arial"/>
              <a:cs typeface="Arial"/>
              <a:sym typeface="Arial"/>
            </a:endParaRPr>
          </a:p>
          <a:p>
            <a:pPr indent="0" lvl="0" marL="0" marR="0" rtl="0" algn="just">
              <a:spcBef>
                <a:spcPts val="0"/>
              </a:spcBef>
              <a:spcAft>
                <a:spcPts val="0"/>
              </a:spcAft>
              <a:buClr>
                <a:schemeClr val="dk1"/>
              </a:buClr>
              <a:buSzPts val="2000"/>
              <a:buFont typeface="Arial"/>
              <a:buNone/>
            </a:pPr>
            <a:r>
              <a:t/>
            </a:r>
            <a:endParaRPr b="0" i="0" sz="2000" u="none" cap="none" strike="noStrike">
              <a:solidFill>
                <a:schemeClr val="dk1"/>
              </a:solidFill>
              <a:latin typeface="Century Gothic"/>
              <a:ea typeface="Century Gothic"/>
              <a:cs typeface="Century Gothic"/>
              <a:sym typeface="Century Gothic"/>
            </a:endParaRPr>
          </a:p>
          <a:p>
            <a:pPr indent="0" lvl="0" marL="0" marR="0" rtl="0" algn="just">
              <a:spcBef>
                <a:spcPts val="0"/>
              </a:spcBef>
              <a:spcAft>
                <a:spcPts val="0"/>
              </a:spcAft>
              <a:buClr>
                <a:schemeClr val="dk1"/>
              </a:buClr>
              <a:buSzPts val="2000"/>
              <a:buFont typeface="Arial"/>
              <a:buNone/>
            </a:pPr>
            <a:r>
              <a:rPr b="0" i="0" lang="es-PE" sz="2000" u="none" cap="none" strike="noStrike">
                <a:solidFill>
                  <a:schemeClr val="dk1"/>
                </a:solidFill>
                <a:latin typeface="Century Gothic"/>
                <a:ea typeface="Century Gothic"/>
                <a:cs typeface="Century Gothic"/>
                <a:sym typeface="Century Gothic"/>
              </a:rPr>
              <a:t>De tener alguna duda, comunícate conmigo a través del foro de tareas. </a:t>
            </a:r>
            <a:endParaRPr b="0" i="0" sz="20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chemeClr val="dk1"/>
              </a:buClr>
              <a:buSzPts val="2000"/>
              <a:buFont typeface="Arial"/>
              <a:buNone/>
            </a:pPr>
            <a:r>
              <a:t/>
            </a:r>
            <a:endParaRPr b="0" i="0" sz="2000" u="none" cap="none" strike="noStrike">
              <a:solidFill>
                <a:schemeClr val="dk1"/>
              </a:solidFill>
              <a:latin typeface="Century Gothic"/>
              <a:ea typeface="Century Gothic"/>
              <a:cs typeface="Century Gothic"/>
              <a:sym typeface="Century Gothic"/>
            </a:endParaRPr>
          </a:p>
          <a:p>
            <a:pPr indent="0" lvl="0" marL="0" marR="0" rtl="0" algn="just">
              <a:lnSpc>
                <a:spcPct val="10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3"/>
          <p:cNvSpPr txBox="1"/>
          <p:nvPr/>
        </p:nvSpPr>
        <p:spPr>
          <a:xfrm>
            <a:off x="1487287" y="218364"/>
            <a:ext cx="9746769" cy="996286"/>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chemeClr val="dk1"/>
              </a:buClr>
              <a:buSzPts val="2000"/>
              <a:buFont typeface="Arial"/>
              <a:buNone/>
            </a:pPr>
            <a:r>
              <a:rPr b="1" i="0" lang="es-PE" sz="2000" u="none" cap="none" strike="noStrike">
                <a:solidFill>
                  <a:srgbClr val="0000FF"/>
                </a:solidFill>
                <a:latin typeface="Arial"/>
                <a:ea typeface="Arial"/>
                <a:cs typeface="Arial"/>
                <a:sym typeface="Arial"/>
              </a:rPr>
              <a:t>   </a:t>
            </a:r>
            <a:r>
              <a:rPr b="1" i="0" lang="es-PE" sz="3200" u="none" cap="none" strike="noStrike">
                <a:solidFill>
                  <a:schemeClr val="dk1"/>
                </a:solidFill>
                <a:latin typeface="Arial"/>
                <a:ea typeface="Arial"/>
                <a:cs typeface="Arial"/>
                <a:sym typeface="Arial"/>
              </a:rPr>
              <a:t>Investigación: Valoramos nuestro patrimonio</a:t>
            </a:r>
            <a:endParaRPr b="0" i="0" sz="3200" u="none" cap="none" strike="noStrike">
              <a:solidFill>
                <a:schemeClr val="dk1"/>
              </a:solidFill>
              <a:latin typeface="Arial"/>
              <a:ea typeface="Arial"/>
              <a:cs typeface="Arial"/>
              <a:sym typeface="Arial"/>
            </a:endParaRPr>
          </a:p>
          <a:p>
            <a:pPr indent="0" lvl="0" marL="0" marR="0" rtl="0" algn="just">
              <a:lnSpc>
                <a:spcPct val="100000"/>
              </a:lnSpc>
              <a:spcBef>
                <a:spcPts val="0"/>
              </a:spcBef>
              <a:spcAft>
                <a:spcPts val="0"/>
              </a:spcAft>
              <a:buClr>
                <a:schemeClr val="dk1"/>
              </a:buClr>
              <a:buSzPts val="2000"/>
              <a:buFont typeface="Arial"/>
              <a:buNone/>
            </a:pPr>
            <a:r>
              <a:t/>
            </a:r>
            <a:endParaRPr b="0" i="0" sz="2000" u="none" cap="none" strike="noStrike">
              <a:solidFill>
                <a:srgbClr val="FF0000"/>
              </a:solidFill>
              <a:latin typeface="Arial"/>
              <a:ea typeface="Arial"/>
              <a:cs typeface="Arial"/>
              <a:sym typeface="Arial"/>
            </a:endParaRPr>
          </a:p>
          <a:p>
            <a:pPr indent="0" lvl="0" marL="457200" marR="0" rtl="0" algn="just">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0" lvl="0" marL="457200" marR="0" rtl="0" algn="just">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0" lvl="0" marL="457200" marR="0" rtl="0" algn="just">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p:txBody>
      </p:sp>
      <p:sp>
        <p:nvSpPr>
          <p:cNvPr id="178" name="Google Shape;178;p3"/>
          <p:cNvSpPr/>
          <p:nvPr/>
        </p:nvSpPr>
        <p:spPr>
          <a:xfrm>
            <a:off x="1463774" y="1263696"/>
            <a:ext cx="9678300" cy="2514300"/>
          </a:xfrm>
          <a:prstGeom prst="rect">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i="0" lang="es-PE" sz="2400" u="none" cap="none" strike="noStrike">
                <a:solidFill>
                  <a:schemeClr val="dk1"/>
                </a:solidFill>
                <a:latin typeface="Times New Roman"/>
                <a:ea typeface="Times New Roman"/>
                <a:cs typeface="Times New Roman"/>
                <a:sym typeface="Times New Roman"/>
              </a:rPr>
              <a:t>Competencia: </a:t>
            </a:r>
            <a:r>
              <a:rPr b="0" i="0" lang="es-PE" sz="2400" u="none" cap="none" strike="noStrike">
                <a:solidFill>
                  <a:schemeClr val="dk1"/>
                </a:solidFill>
                <a:latin typeface="Calibri"/>
                <a:ea typeface="Calibri"/>
                <a:cs typeface="Calibri"/>
                <a:sym typeface="Calibri"/>
              </a:rPr>
              <a:t>Convive y participa democráticamente</a:t>
            </a:r>
            <a:endParaRPr sz="24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es-PE" sz="2400">
                <a:solidFill>
                  <a:schemeClr val="dk1"/>
                </a:solidFill>
                <a:latin typeface="Times New Roman"/>
                <a:ea typeface="Times New Roman"/>
                <a:cs typeface="Times New Roman"/>
                <a:sym typeface="Times New Roman"/>
              </a:rPr>
              <a:t>Capacidad:</a:t>
            </a:r>
            <a:r>
              <a:rPr lang="es-PE" sz="2400">
                <a:solidFill>
                  <a:schemeClr val="dk1"/>
                </a:solidFill>
                <a:latin typeface="Times New Roman"/>
                <a:ea typeface="Times New Roman"/>
                <a:cs typeface="Times New Roman"/>
                <a:sym typeface="Times New Roman"/>
              </a:rPr>
              <a:t> Interactúa con todas las personas</a:t>
            </a:r>
            <a:endParaRPr/>
          </a:p>
          <a:p>
            <a:pPr indent="0" lvl="0" marL="0" marR="0" rtl="0" algn="l">
              <a:spcBef>
                <a:spcPts val="0"/>
              </a:spcBef>
              <a:spcAft>
                <a:spcPts val="0"/>
              </a:spcAft>
              <a:buNone/>
            </a:pPr>
            <a:r>
              <a:rPr b="1" lang="es-PE" sz="2400">
                <a:solidFill>
                  <a:schemeClr val="dk1"/>
                </a:solidFill>
                <a:latin typeface="Times New Roman"/>
                <a:ea typeface="Times New Roman"/>
                <a:cs typeface="Times New Roman"/>
                <a:sym typeface="Times New Roman"/>
              </a:rPr>
              <a:t>Destreza</a:t>
            </a:r>
            <a:r>
              <a:rPr lang="es-PE" sz="2400">
                <a:solidFill>
                  <a:schemeClr val="dk1"/>
                </a:solidFill>
                <a:latin typeface="Times New Roman"/>
                <a:ea typeface="Times New Roman"/>
                <a:cs typeface="Times New Roman"/>
                <a:sym typeface="Times New Roman"/>
              </a:rPr>
              <a:t>: Evaluar</a:t>
            </a:r>
            <a:endParaRPr/>
          </a:p>
          <a:p>
            <a:pPr indent="0" lvl="0" marL="0" marR="0" rtl="0" algn="l">
              <a:spcBef>
                <a:spcPts val="0"/>
              </a:spcBef>
              <a:spcAft>
                <a:spcPts val="0"/>
              </a:spcAft>
              <a:buNone/>
            </a:pPr>
            <a:r>
              <a:rPr b="1" lang="es-PE" sz="2400">
                <a:solidFill>
                  <a:schemeClr val="dk1"/>
                </a:solidFill>
                <a:latin typeface="Times New Roman"/>
                <a:ea typeface="Times New Roman"/>
                <a:cs typeface="Times New Roman"/>
                <a:sym typeface="Times New Roman"/>
              </a:rPr>
              <a:t>Propósito de aprendizaje</a:t>
            </a:r>
            <a:r>
              <a:rPr lang="es-PE" sz="2400">
                <a:solidFill>
                  <a:schemeClr val="dk1"/>
                </a:solidFill>
                <a:latin typeface="Times New Roman"/>
                <a:ea typeface="Times New Roman"/>
                <a:cs typeface="Times New Roman"/>
                <a:sym typeface="Times New Roman"/>
              </a:rPr>
              <a:t>: Evalúa  la importancia del patrimonio cultural a través de la elaboración de una primera plana. </a:t>
            </a:r>
            <a:endParaRPr sz="2400">
              <a:solidFill>
                <a:schemeClr val="dk1"/>
              </a:solidFill>
              <a:latin typeface="Times New Roman"/>
              <a:ea typeface="Times New Roman"/>
              <a:cs typeface="Times New Roman"/>
              <a:sym typeface="Times New Roman"/>
            </a:endParaRPr>
          </a:p>
        </p:txBody>
      </p:sp>
      <p:pic>
        <p:nvPicPr>
          <p:cNvPr descr="Profesora mujer apuntando al globo terráqueo - Descargar vector" id="179" name="Google Shape;179;p3"/>
          <p:cNvPicPr preferRelativeResize="0"/>
          <p:nvPr/>
        </p:nvPicPr>
        <p:blipFill rotWithShape="1">
          <a:blip r:embed="rId3">
            <a:alphaModFix/>
          </a:blip>
          <a:srcRect b="0" l="0" r="0" t="0"/>
          <a:stretch/>
        </p:blipFill>
        <p:spPr>
          <a:xfrm>
            <a:off x="7944951" y="3778135"/>
            <a:ext cx="3197035" cy="2262341"/>
          </a:xfrm>
          <a:prstGeom prst="rect">
            <a:avLst/>
          </a:prstGeom>
          <a:noFill/>
          <a:ln>
            <a:noFill/>
          </a:ln>
        </p:spPr>
      </p:pic>
      <p:sp>
        <p:nvSpPr>
          <p:cNvPr id="180" name="Google Shape;180;p3"/>
          <p:cNvSpPr/>
          <p:nvPr/>
        </p:nvSpPr>
        <p:spPr>
          <a:xfrm>
            <a:off x="1487287" y="4080681"/>
            <a:ext cx="6226628" cy="2295380"/>
          </a:xfrm>
          <a:prstGeom prst="wedgeRoundRectCallout">
            <a:avLst>
              <a:gd fmla="val 53425" name="adj1"/>
              <a:gd fmla="val 15134" name="adj2"/>
              <a:gd fmla="val 16667" name="adj3"/>
            </a:avLst>
          </a:prstGeom>
          <a:solidFill>
            <a:srgbClr val="FFC000"/>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entury Gothic"/>
              <a:ea typeface="Century Gothic"/>
              <a:cs typeface="Century Gothic"/>
              <a:sym typeface="Century Gothic"/>
            </a:endParaRPr>
          </a:p>
          <a:p>
            <a:pPr indent="0" lvl="0" marL="0" marR="0" rtl="0" algn="ctr">
              <a:spcBef>
                <a:spcPts val="0"/>
              </a:spcBef>
              <a:spcAft>
                <a:spcPts val="0"/>
              </a:spcAft>
              <a:buNone/>
            </a:pPr>
            <a:r>
              <a:rPr lang="es-PE" sz="2800">
                <a:solidFill>
                  <a:schemeClr val="dk1"/>
                </a:solidFill>
                <a:latin typeface="Century Gothic"/>
                <a:ea typeface="Century Gothic"/>
                <a:cs typeface="Century Gothic"/>
                <a:sym typeface="Century Gothic"/>
              </a:rPr>
              <a:t>Observa con tu familia el video que te estoy adjuntando:</a:t>
            </a:r>
            <a:endParaRPr/>
          </a:p>
          <a:p>
            <a:pPr indent="0" lvl="0" marL="0" marR="0" rtl="0" algn="ctr">
              <a:spcBef>
                <a:spcPts val="0"/>
              </a:spcBef>
              <a:spcAft>
                <a:spcPts val="0"/>
              </a:spcAft>
              <a:buNone/>
            </a:pPr>
            <a:r>
              <a:rPr lang="es-PE" sz="2800">
                <a:solidFill>
                  <a:schemeClr val="dk1"/>
                </a:solidFill>
                <a:latin typeface="Century Gothic"/>
                <a:ea typeface="Century Gothic"/>
                <a:cs typeface="Century Gothic"/>
                <a:sym typeface="Century Gothic"/>
              </a:rPr>
              <a:t>Patrimonio cultural y canción</a:t>
            </a:r>
            <a:endParaRPr/>
          </a:p>
          <a:p>
            <a:pPr indent="0" lvl="0" marL="0" marR="0" rtl="0" algn="ctr">
              <a:spcBef>
                <a:spcPts val="0"/>
              </a:spcBef>
              <a:spcAft>
                <a:spcPts val="0"/>
              </a:spcAft>
              <a:buNone/>
            </a:pPr>
            <a:r>
              <a:t/>
            </a:r>
            <a:endParaRPr sz="2800">
              <a:solidFill>
                <a:schemeClr val="dk1"/>
              </a:solidFill>
              <a:latin typeface="Century Gothic"/>
              <a:ea typeface="Century Gothic"/>
              <a:cs typeface="Century Gothic"/>
              <a:sym typeface="Century Gothic"/>
            </a:endParaRPr>
          </a:p>
          <a:p>
            <a:pPr indent="0" lvl="0" marL="0" marR="0" rtl="0" algn="ctr">
              <a:spcBef>
                <a:spcPts val="0"/>
              </a:spcBef>
              <a:spcAft>
                <a:spcPts val="0"/>
              </a:spcAft>
              <a:buNone/>
            </a:pPr>
            <a:r>
              <a:t/>
            </a:r>
            <a:endParaRPr sz="2800">
              <a:solidFill>
                <a:schemeClr val="dk1"/>
              </a:solidFill>
              <a:latin typeface="Century Gothic"/>
              <a:ea typeface="Century Gothic"/>
              <a:cs typeface="Century Gothic"/>
              <a:sym typeface="Century Gothic"/>
            </a:endParaRPr>
          </a:p>
        </p:txBody>
      </p:sp>
      <p:sp>
        <p:nvSpPr>
          <p:cNvPr id="181" name="Google Shape;181;p3"/>
          <p:cNvSpPr/>
          <p:nvPr/>
        </p:nvSpPr>
        <p:spPr>
          <a:xfrm>
            <a:off x="7944950" y="5895834"/>
            <a:ext cx="4247049" cy="824930"/>
          </a:xfrm>
          <a:prstGeom prst="rect">
            <a:avLst/>
          </a:prstGeom>
          <a:solidFill>
            <a:schemeClr val="lt1"/>
          </a:solidFill>
          <a:ln cap="rnd" cmpd="sng" w="1587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900">
                <a:solidFill>
                  <a:schemeClr val="dk1"/>
                </a:solidFill>
                <a:latin typeface="Century Gothic"/>
                <a:ea typeface="Century Gothic"/>
                <a:cs typeface="Century Gothic"/>
                <a:sym typeface="Century Gothic"/>
              </a:rPr>
              <a:t>Vexels. (2020). Profesora. [Imagen]. Recuperado de https://es.vexels.com/vectores/vista-previa/70178/profesora-mujer-apuntando-al-globo-terraqueo</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8"/>
                                        </p:tgtEl>
                                        <p:attrNameLst>
                                          <p:attrName>style.visibility</p:attrName>
                                        </p:attrNameLst>
                                      </p:cBhvr>
                                      <p:to>
                                        <p:strVal val="visible"/>
                                      </p:to>
                                    </p:set>
                                    <p:anim calcmode="lin" valueType="num">
                                      <p:cBhvr additive="base">
                                        <p:cTn dur="500"/>
                                        <p:tgtEl>
                                          <p:spTgt spid="1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2000"/>
                                        <p:tgtEl>
                                          <p:spTgt spid="179"/>
                                        </p:tgtEl>
                                      </p:cBhvr>
                                    </p:animEffect>
                                  </p:childTnLst>
                                </p:cTn>
                              </p:par>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2000"/>
                                        <p:tgtEl>
                                          <p:spTgt spid="180"/>
                                        </p:tgtEl>
                                      </p:cBhvr>
                                    </p:animEffect>
                                  </p:childTnLst>
                                </p:cTn>
                              </p:par>
                              <p:par>
                                <p:cTn fill="hold" nodeType="with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2000"/>
                                        <p:tgtEl>
                                          <p:spTgt spid="1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4"/>
          <p:cNvSpPr/>
          <p:nvPr/>
        </p:nvSpPr>
        <p:spPr>
          <a:xfrm>
            <a:off x="1306286" y="174171"/>
            <a:ext cx="9144000" cy="1886641"/>
          </a:xfrm>
          <a:prstGeom prst="star8">
            <a:avLst>
              <a:gd fmla="val 37500" name="adj"/>
            </a:avLst>
          </a:prstGeom>
          <a:solidFill>
            <a:srgbClr val="FFC000"/>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2800">
                <a:solidFill>
                  <a:schemeClr val="dk1"/>
                </a:solidFill>
                <a:latin typeface="Century Gothic"/>
                <a:ea typeface="Century Gothic"/>
                <a:cs typeface="Century Gothic"/>
                <a:sym typeface="Century Gothic"/>
              </a:rPr>
              <a:t>Luego de observar el video, comenta con tu familia y  responde las preguntas</a:t>
            </a:r>
            <a:endParaRPr sz="2800">
              <a:solidFill>
                <a:schemeClr val="dk1"/>
              </a:solidFill>
              <a:latin typeface="Century Gothic"/>
              <a:ea typeface="Century Gothic"/>
              <a:cs typeface="Century Gothic"/>
              <a:sym typeface="Century Gothic"/>
            </a:endParaRPr>
          </a:p>
        </p:txBody>
      </p:sp>
      <p:sp>
        <p:nvSpPr>
          <p:cNvPr id="187" name="Google Shape;187;p4"/>
          <p:cNvSpPr/>
          <p:nvPr/>
        </p:nvSpPr>
        <p:spPr>
          <a:xfrm>
            <a:off x="4327856" y="2376873"/>
            <a:ext cx="7436513" cy="3996631"/>
          </a:xfrm>
          <a:prstGeom prst="foldedCorner">
            <a:avLst>
              <a:gd fmla="val 16667" name="adj"/>
            </a:avLst>
          </a:prstGeom>
          <a:solidFill>
            <a:srgbClr val="F49D86"/>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190500" lvl="0" marL="342900" marR="0" rtl="0" algn="l">
              <a:spcBef>
                <a:spcPts val="0"/>
              </a:spcBef>
              <a:spcAft>
                <a:spcPts val="0"/>
              </a:spcAft>
              <a:buClr>
                <a:schemeClr val="dk1"/>
              </a:buClr>
              <a:buSzPts val="2400"/>
              <a:buFont typeface="Century Gothic"/>
              <a:buNone/>
            </a:pPr>
            <a:r>
              <a:t/>
            </a:r>
            <a:endParaRPr sz="2400">
              <a:solidFill>
                <a:schemeClr val="dk1"/>
              </a:solidFill>
              <a:latin typeface="Century Gothic"/>
              <a:ea typeface="Century Gothic"/>
              <a:cs typeface="Century Gothic"/>
              <a:sym typeface="Century Gothic"/>
            </a:endParaRPr>
          </a:p>
          <a:p>
            <a:pPr indent="-342900" lvl="0" marL="342900" marR="0" rtl="0" algn="l">
              <a:spcBef>
                <a:spcPts val="0"/>
              </a:spcBef>
              <a:spcAft>
                <a:spcPts val="0"/>
              </a:spcAft>
              <a:buClr>
                <a:schemeClr val="dk1"/>
              </a:buClr>
              <a:buSzPts val="2400"/>
              <a:buFont typeface="Century Gothic"/>
              <a:buChar char="-"/>
            </a:pPr>
            <a:r>
              <a:rPr lang="es-PE" sz="2400">
                <a:solidFill>
                  <a:schemeClr val="dk1"/>
                </a:solidFill>
                <a:latin typeface="Century Gothic"/>
                <a:ea typeface="Century Gothic"/>
                <a:cs typeface="Century Gothic"/>
                <a:sym typeface="Century Gothic"/>
              </a:rPr>
              <a:t>¿Qué palabras describirían la grandeza de nuestro patrimonio? </a:t>
            </a:r>
            <a:endParaRPr sz="2400">
              <a:solidFill>
                <a:schemeClr val="dk1"/>
              </a:solidFill>
              <a:latin typeface="Century Gothic"/>
              <a:ea typeface="Century Gothic"/>
              <a:cs typeface="Century Gothic"/>
              <a:sym typeface="Century Gothic"/>
            </a:endParaRPr>
          </a:p>
          <a:p>
            <a:pPr indent="-342900" lvl="0" marL="342900" marR="0" rtl="0" algn="l">
              <a:spcBef>
                <a:spcPts val="0"/>
              </a:spcBef>
              <a:spcAft>
                <a:spcPts val="0"/>
              </a:spcAft>
              <a:buClr>
                <a:schemeClr val="dk1"/>
              </a:buClr>
              <a:buSzPts val="2400"/>
              <a:buFont typeface="Century Gothic"/>
              <a:buChar char="-"/>
            </a:pPr>
            <a:r>
              <a:rPr lang="es-PE" sz="2400">
                <a:solidFill>
                  <a:schemeClr val="dk1"/>
                </a:solidFill>
                <a:latin typeface="Century Gothic"/>
                <a:ea typeface="Century Gothic"/>
                <a:cs typeface="Century Gothic"/>
                <a:sym typeface="Century Gothic"/>
              </a:rPr>
              <a:t>¿Has visitado lugares arqueológicos? ¿Cuál?</a:t>
            </a:r>
            <a:endParaRPr/>
          </a:p>
          <a:p>
            <a:pPr indent="-342900" lvl="0" marL="342900" marR="0" rtl="0" algn="l">
              <a:spcBef>
                <a:spcPts val="0"/>
              </a:spcBef>
              <a:spcAft>
                <a:spcPts val="0"/>
              </a:spcAft>
              <a:buClr>
                <a:schemeClr val="dk1"/>
              </a:buClr>
              <a:buSzPts val="2400"/>
              <a:buFont typeface="Century Gothic"/>
              <a:buChar char="-"/>
            </a:pPr>
            <a:r>
              <a:rPr lang="es-PE" sz="2400">
                <a:solidFill>
                  <a:schemeClr val="dk1"/>
                </a:solidFill>
                <a:latin typeface="Century Gothic"/>
                <a:ea typeface="Century Gothic"/>
                <a:cs typeface="Century Gothic"/>
                <a:sym typeface="Century Gothic"/>
              </a:rPr>
              <a:t>¿Qué actitud tuviste al visitarlo? </a:t>
            </a:r>
            <a:endParaRPr/>
          </a:p>
          <a:p>
            <a:pPr indent="-342900" lvl="0" marL="342900" marR="0" rtl="0" algn="l">
              <a:spcBef>
                <a:spcPts val="0"/>
              </a:spcBef>
              <a:spcAft>
                <a:spcPts val="0"/>
              </a:spcAft>
              <a:buClr>
                <a:schemeClr val="dk1"/>
              </a:buClr>
              <a:buSzPts val="2400"/>
              <a:buFont typeface="Century Gothic"/>
              <a:buChar char="-"/>
            </a:pPr>
            <a:r>
              <a:rPr lang="es-PE" sz="2400">
                <a:solidFill>
                  <a:schemeClr val="dk1"/>
                </a:solidFill>
                <a:latin typeface="Century Gothic"/>
                <a:ea typeface="Century Gothic"/>
                <a:cs typeface="Century Gothic"/>
                <a:sym typeface="Century Gothic"/>
              </a:rPr>
              <a:t>¿Qué sientes al oír la canción que interpreta Eva Ayllón? </a:t>
            </a:r>
            <a:endParaRPr sz="2400">
              <a:solidFill>
                <a:schemeClr val="dk1"/>
              </a:solidFill>
              <a:latin typeface="Century Gothic"/>
              <a:ea typeface="Century Gothic"/>
              <a:cs typeface="Century Gothic"/>
              <a:sym typeface="Century Gothic"/>
            </a:endParaRPr>
          </a:p>
          <a:p>
            <a:pPr indent="-342900" lvl="0" marL="342900" marR="0" rtl="0" algn="l">
              <a:spcBef>
                <a:spcPts val="0"/>
              </a:spcBef>
              <a:spcAft>
                <a:spcPts val="0"/>
              </a:spcAft>
              <a:buClr>
                <a:schemeClr val="dk1"/>
              </a:buClr>
              <a:buSzPts val="2400"/>
              <a:buFont typeface="Century Gothic"/>
              <a:buChar char="-"/>
            </a:pPr>
            <a:r>
              <a:rPr lang="es-PE" sz="2400">
                <a:solidFill>
                  <a:schemeClr val="dk1"/>
                </a:solidFill>
                <a:latin typeface="Century Gothic"/>
                <a:ea typeface="Century Gothic"/>
                <a:cs typeface="Century Gothic"/>
                <a:sym typeface="Century Gothic"/>
              </a:rPr>
              <a:t>¿En un mundo de modernidad y avance tecnológico se puede preservar nuestro patrimonio</a:t>
            </a:r>
            <a:endParaRPr sz="2400">
              <a:solidFill>
                <a:schemeClr val="dk1"/>
              </a:solidFill>
              <a:latin typeface="Century Gothic"/>
              <a:ea typeface="Century Gothic"/>
              <a:cs typeface="Century Gothic"/>
              <a:sym typeface="Century Gothic"/>
            </a:endParaRPr>
          </a:p>
        </p:txBody>
      </p:sp>
      <p:pic>
        <p:nvPicPr>
          <p:cNvPr descr="Peru niño | Vector Premium" id="188" name="Google Shape;188;p4"/>
          <p:cNvPicPr preferRelativeResize="0"/>
          <p:nvPr/>
        </p:nvPicPr>
        <p:blipFill rotWithShape="1">
          <a:blip r:embed="rId3">
            <a:alphaModFix/>
          </a:blip>
          <a:srcRect b="0" l="0" r="0" t="0"/>
          <a:stretch/>
        </p:blipFill>
        <p:spPr>
          <a:xfrm>
            <a:off x="660542" y="2376875"/>
            <a:ext cx="3502025" cy="3996630"/>
          </a:xfrm>
          <a:prstGeom prst="rect">
            <a:avLst/>
          </a:prstGeom>
          <a:noFill/>
          <a:ln>
            <a:noFill/>
          </a:ln>
        </p:spPr>
      </p:pic>
      <p:sp>
        <p:nvSpPr>
          <p:cNvPr id="189" name="Google Shape;189;p4"/>
          <p:cNvSpPr/>
          <p:nvPr/>
        </p:nvSpPr>
        <p:spPr>
          <a:xfrm>
            <a:off x="825324" y="6236813"/>
            <a:ext cx="3172460" cy="452755"/>
          </a:xfrm>
          <a:prstGeom prst="rect">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Freepik (s/f). Niño peruano. [Imagen]. Recuperado de https://www.freepik.es/vector-premium/peru-nino_3443423.htm</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1000"/>
                                        <p:tgtEl>
                                          <p:spTgt spid="1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gtEl>
                                        <p:attrNameLst>
                                          <p:attrName>style.visibility</p:attrName>
                                        </p:attrNameLst>
                                      </p:cBhvr>
                                      <p:to>
                                        <p:strVal val="visible"/>
                                      </p:to>
                                    </p:set>
                                    <p:anim calcmode="lin" valueType="num">
                                      <p:cBhvr additive="base">
                                        <p:cTn dur="500"/>
                                        <p:tgtEl>
                                          <p:spTgt spid="1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500"/>
                                        <p:tgtEl>
                                          <p:spTgt spid="1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5"/>
          <p:cNvSpPr/>
          <p:nvPr/>
        </p:nvSpPr>
        <p:spPr>
          <a:xfrm>
            <a:off x="1515657" y="1024210"/>
            <a:ext cx="6509228" cy="827530"/>
          </a:xfrm>
          <a:prstGeom prst="rect">
            <a:avLst/>
          </a:prstGeom>
          <a:solidFill>
            <a:srgbClr val="FFC000"/>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2800">
                <a:solidFill>
                  <a:srgbClr val="000000"/>
                </a:solidFill>
                <a:latin typeface="Century Gothic"/>
                <a:ea typeface="Century Gothic"/>
                <a:cs typeface="Century Gothic"/>
                <a:sym typeface="Century Gothic"/>
              </a:rPr>
              <a:t>Valoramos nuestro patrimonio</a:t>
            </a:r>
            <a:endParaRPr sz="2800">
              <a:solidFill>
                <a:srgbClr val="000000"/>
              </a:solidFill>
              <a:latin typeface="Century Gothic"/>
              <a:ea typeface="Century Gothic"/>
              <a:cs typeface="Century Gothic"/>
              <a:sym typeface="Century Gothic"/>
            </a:endParaRPr>
          </a:p>
        </p:txBody>
      </p:sp>
      <p:sp>
        <p:nvSpPr>
          <p:cNvPr id="195" name="Google Shape;195;p5"/>
          <p:cNvSpPr/>
          <p:nvPr/>
        </p:nvSpPr>
        <p:spPr>
          <a:xfrm>
            <a:off x="489927" y="1990054"/>
            <a:ext cx="11517194" cy="1259316"/>
          </a:xfrm>
          <a:prstGeom prst="rect">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s-PE" sz="2000">
                <a:solidFill>
                  <a:schemeClr val="dk1"/>
                </a:solidFill>
                <a:latin typeface="Times New Roman"/>
                <a:ea typeface="Times New Roman"/>
                <a:cs typeface="Times New Roman"/>
                <a:sym typeface="Times New Roman"/>
              </a:rPr>
              <a:t>El Patrimonio Nacional</a:t>
            </a:r>
            <a:endParaRPr/>
          </a:p>
          <a:p>
            <a:pPr indent="0" lvl="0" marL="0" marR="0" rtl="0" algn="l">
              <a:spcBef>
                <a:spcPts val="0"/>
              </a:spcBef>
              <a:spcAft>
                <a:spcPts val="0"/>
              </a:spcAft>
              <a:buNone/>
            </a:pPr>
            <a:r>
              <a:rPr lang="es-PE" sz="2000">
                <a:solidFill>
                  <a:schemeClr val="dk1"/>
                </a:solidFill>
                <a:latin typeface="Times New Roman"/>
                <a:ea typeface="Times New Roman"/>
                <a:cs typeface="Times New Roman"/>
                <a:sym typeface="Times New Roman"/>
              </a:rPr>
              <a:t>Un elemento central en la asimilación de la identidad nacional es el respeto al patrimonio nacional, conformado por toda la riqueza natural y cultural de un país, única en el mundo</a:t>
            </a:r>
            <a:r>
              <a:rPr lang="es-PE" sz="2000">
                <a:solidFill>
                  <a:schemeClr val="dk1"/>
                </a:solidFill>
                <a:latin typeface="Century Gothic"/>
                <a:ea typeface="Century Gothic"/>
                <a:cs typeface="Century Gothic"/>
                <a:sym typeface="Century Gothic"/>
              </a:rPr>
              <a:t>.</a:t>
            </a:r>
            <a:endParaRPr/>
          </a:p>
        </p:txBody>
      </p:sp>
      <p:sp>
        <p:nvSpPr>
          <p:cNvPr id="196" name="Google Shape;196;p5"/>
          <p:cNvSpPr/>
          <p:nvPr/>
        </p:nvSpPr>
        <p:spPr>
          <a:xfrm>
            <a:off x="88760" y="67030"/>
            <a:ext cx="5900059" cy="818866"/>
          </a:xfrm>
          <a:prstGeom prst="wave">
            <a:avLst>
              <a:gd fmla="val 12500" name="adj1"/>
              <a:gd fmla="val 0" name="adj2"/>
            </a:avLst>
          </a:prstGeom>
          <a:solidFill>
            <a:srgbClr val="92D05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s-PE" sz="1800">
                <a:solidFill>
                  <a:schemeClr val="dk1"/>
                </a:solidFill>
                <a:latin typeface="Century Gothic"/>
                <a:ea typeface="Century Gothic"/>
                <a:cs typeface="Century Gothic"/>
                <a:sym typeface="Century Gothic"/>
              </a:rPr>
              <a:t>Identifica información importante del tema</a:t>
            </a:r>
            <a:endParaRPr b="1" sz="1800">
              <a:solidFill>
                <a:schemeClr val="dk1"/>
              </a:solidFill>
              <a:latin typeface="Century Gothic"/>
              <a:ea typeface="Century Gothic"/>
              <a:cs typeface="Century Gothic"/>
              <a:sym typeface="Century Gothic"/>
            </a:endParaRPr>
          </a:p>
        </p:txBody>
      </p:sp>
      <p:sp>
        <p:nvSpPr>
          <p:cNvPr id="197" name="Google Shape;197;p5"/>
          <p:cNvSpPr/>
          <p:nvPr/>
        </p:nvSpPr>
        <p:spPr>
          <a:xfrm>
            <a:off x="759044" y="3403473"/>
            <a:ext cx="10177172" cy="1033136"/>
          </a:xfrm>
          <a:prstGeom prst="rect">
            <a:avLst/>
          </a:prstGeom>
          <a:solidFill>
            <a:srgbClr val="EFB16F"/>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457200" lvl="0" marL="457200" marR="0" rtl="0" algn="ctr">
              <a:spcBef>
                <a:spcPts val="0"/>
              </a:spcBef>
              <a:spcAft>
                <a:spcPts val="0"/>
              </a:spcAft>
              <a:buClr>
                <a:srgbClr val="000000"/>
              </a:buClr>
              <a:buSzPts val="2400"/>
              <a:buFont typeface="Arial"/>
              <a:buChar char="•"/>
            </a:pPr>
            <a:r>
              <a:rPr lang="es-PE" sz="2400">
                <a:solidFill>
                  <a:srgbClr val="000000"/>
                </a:solidFill>
                <a:latin typeface="Times New Roman"/>
                <a:ea typeface="Times New Roman"/>
                <a:cs typeface="Times New Roman"/>
                <a:sym typeface="Times New Roman"/>
              </a:rPr>
              <a:t>Ten en cuenta el video observado y en familia completen el cuadro con ejemplos</a:t>
            </a:r>
            <a:endParaRPr/>
          </a:p>
          <a:p>
            <a:pPr indent="0" lvl="0" marL="0" marR="0" rtl="0" algn="ctr">
              <a:spcBef>
                <a:spcPts val="0"/>
              </a:spcBef>
              <a:spcAft>
                <a:spcPts val="0"/>
              </a:spcAft>
              <a:buNone/>
            </a:pPr>
            <a:r>
              <a:t/>
            </a:r>
            <a:endParaRPr sz="2400">
              <a:solidFill>
                <a:srgbClr val="000000"/>
              </a:solidFill>
              <a:latin typeface="Times New Roman"/>
              <a:ea typeface="Times New Roman"/>
              <a:cs typeface="Times New Roman"/>
              <a:sym typeface="Times New Roman"/>
            </a:endParaRPr>
          </a:p>
        </p:txBody>
      </p:sp>
      <p:pic>
        <p:nvPicPr>
          <p:cNvPr descr="Llama divertida alpaca en un estilo de dibujos animados aislado. ilustración vectorial plana Foto de archivo - 96730681" id="198" name="Google Shape;198;p5"/>
          <p:cNvPicPr preferRelativeResize="0"/>
          <p:nvPr/>
        </p:nvPicPr>
        <p:blipFill rotWithShape="1">
          <a:blip r:embed="rId3">
            <a:alphaModFix/>
          </a:blip>
          <a:srcRect b="0" l="0" r="0" t="0"/>
          <a:stretch/>
        </p:blipFill>
        <p:spPr>
          <a:xfrm>
            <a:off x="412396" y="4041316"/>
            <a:ext cx="2358099" cy="2094410"/>
          </a:xfrm>
          <a:prstGeom prst="rect">
            <a:avLst/>
          </a:prstGeom>
          <a:noFill/>
          <a:ln>
            <a:noFill/>
          </a:ln>
        </p:spPr>
      </p:pic>
      <p:graphicFrame>
        <p:nvGraphicFramePr>
          <p:cNvPr id="199" name="Google Shape;199;p5"/>
          <p:cNvGraphicFramePr/>
          <p:nvPr/>
        </p:nvGraphicFramePr>
        <p:xfrm>
          <a:off x="2879678" y="4708478"/>
          <a:ext cx="3000000" cy="3000000"/>
        </p:xfrm>
        <a:graphic>
          <a:graphicData uri="http://schemas.openxmlformats.org/drawingml/2006/table">
            <a:tbl>
              <a:tblPr bandRow="1" firstRow="1">
                <a:noFill/>
                <a:tableStyleId>{4BFB1122-9C08-434F-A2F3-3215AA3504AA}</a:tableStyleId>
              </a:tblPr>
              <a:tblGrid>
                <a:gridCol w="1433025"/>
                <a:gridCol w="6854100"/>
              </a:tblGrid>
              <a:tr h="534500">
                <a:tc>
                  <a:txBody>
                    <a:bodyPr/>
                    <a:lstStyle/>
                    <a:p>
                      <a:pPr indent="0" lvl="0" marL="0" marR="0" rtl="0" algn="l">
                        <a:spcBef>
                          <a:spcPts val="0"/>
                        </a:spcBef>
                        <a:spcAft>
                          <a:spcPts val="0"/>
                        </a:spcAft>
                        <a:buNone/>
                      </a:pPr>
                      <a:r>
                        <a:t/>
                      </a:r>
                      <a:endParaRPr sz="1800"/>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EFB16F"/>
                    </a:solidFill>
                  </a:tcPr>
                </a:tc>
                <a:tc>
                  <a:txBody>
                    <a:bodyPr/>
                    <a:lstStyle/>
                    <a:p>
                      <a:pPr indent="0" lvl="0" marL="0" marR="0" rtl="0" algn="ctr">
                        <a:spcBef>
                          <a:spcPts val="0"/>
                        </a:spcBef>
                        <a:spcAft>
                          <a:spcPts val="0"/>
                        </a:spcAft>
                        <a:buNone/>
                      </a:pPr>
                      <a:r>
                        <a:rPr lang="es-PE" sz="1800">
                          <a:solidFill>
                            <a:schemeClr val="dk1"/>
                          </a:solidFill>
                        </a:rPr>
                        <a:t>Ejemplos</a:t>
                      </a:r>
                      <a:endParaRPr sz="1800">
                        <a:solidFill>
                          <a:schemeClr val="dk1"/>
                        </a:solidFill>
                      </a:endParaRPr>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EFB16F"/>
                    </a:solidFill>
                  </a:tcPr>
                </a:tc>
              </a:tr>
              <a:tr h="534500">
                <a:tc>
                  <a:txBody>
                    <a:bodyPr/>
                    <a:lstStyle/>
                    <a:p>
                      <a:pPr indent="0" lvl="0" marL="0" marR="0" rtl="0" algn="l">
                        <a:spcBef>
                          <a:spcPts val="0"/>
                        </a:spcBef>
                        <a:spcAft>
                          <a:spcPts val="0"/>
                        </a:spcAft>
                        <a:buNone/>
                      </a:pPr>
                      <a:r>
                        <a:rPr lang="es-PE" sz="1800"/>
                        <a:t>Patrimonio natural</a:t>
                      </a:r>
                      <a:endParaRPr sz="1800"/>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EFB16F"/>
                    </a:solidFill>
                  </a:tcPr>
                </a:tc>
                <a:tc>
                  <a:txBody>
                    <a:bodyPr/>
                    <a:lstStyle/>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EFB16F"/>
                    </a:solidFill>
                  </a:tcPr>
                </a:tc>
              </a:tr>
              <a:tr h="534500">
                <a:tc>
                  <a:txBody>
                    <a:bodyPr/>
                    <a:lstStyle/>
                    <a:p>
                      <a:pPr indent="0" lvl="0" marL="0" marR="0" rtl="0" algn="l">
                        <a:spcBef>
                          <a:spcPts val="0"/>
                        </a:spcBef>
                        <a:spcAft>
                          <a:spcPts val="0"/>
                        </a:spcAft>
                        <a:buNone/>
                      </a:pPr>
                      <a:r>
                        <a:rPr lang="es-PE" sz="1800"/>
                        <a:t>Patrimonio cultural</a:t>
                      </a:r>
                      <a:endParaRPr sz="1800"/>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EFB16F"/>
                    </a:solidFill>
                  </a:tcPr>
                </a:tc>
                <a:tc>
                  <a:txBody>
                    <a:bodyPr/>
                    <a:lstStyle/>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EFB16F"/>
                    </a:solidFill>
                  </a:tcPr>
                </a:tc>
              </a:tr>
            </a:tbl>
          </a:graphicData>
        </a:graphic>
      </p:graphicFrame>
      <p:sp>
        <p:nvSpPr>
          <p:cNvPr id="200" name="Google Shape;200;p5"/>
          <p:cNvSpPr/>
          <p:nvPr/>
        </p:nvSpPr>
        <p:spPr>
          <a:xfrm>
            <a:off x="151635" y="6229076"/>
            <a:ext cx="2728043" cy="603885"/>
          </a:xfrm>
          <a:prstGeom prst="rect">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123RF (s/f). Llama divertida. [Imagen]. Recuperado de https://es.123rf.com/imagenes-de-archivo/cultura_peruana.html?sti=n09la29lmi0vo57fok|&amp;mediapopup=96730679</a:t>
            </a:r>
            <a:endParaRPr sz="1100">
              <a:solidFill>
                <a:schemeClr val="dk1"/>
              </a:solidFill>
              <a:latin typeface="Century Gothic"/>
              <a:ea typeface="Century Gothic"/>
              <a:cs typeface="Century Gothic"/>
              <a:sym typeface="Century Gothic"/>
            </a:endParaRPr>
          </a:p>
        </p:txBody>
      </p:sp>
      <p:pic>
        <p:nvPicPr>
          <p:cNvPr descr="Perú plantilla de diseño país. estilo de dibujos animados plana vista escaparate histórico ilustración vector sitio web. turismo vacaciones viajes mundo colección América del Sur. Chan Chan en Trujillo Machupicchu. Foto de archivo - 58836077" id="201" name="Google Shape;201;p5"/>
          <p:cNvPicPr preferRelativeResize="0"/>
          <p:nvPr/>
        </p:nvPicPr>
        <p:blipFill rotWithShape="1">
          <a:blip r:embed="rId4">
            <a:alphaModFix/>
          </a:blip>
          <a:srcRect b="26424" l="14464" r="19396" t="18183"/>
          <a:stretch/>
        </p:blipFill>
        <p:spPr>
          <a:xfrm>
            <a:off x="8659065" y="0"/>
            <a:ext cx="3348056" cy="1260490"/>
          </a:xfrm>
          <a:prstGeom prst="rect">
            <a:avLst/>
          </a:prstGeom>
          <a:noFill/>
          <a:ln>
            <a:noFill/>
          </a:ln>
        </p:spPr>
      </p:pic>
      <p:sp>
        <p:nvSpPr>
          <p:cNvPr id="202" name="Google Shape;202;p5"/>
          <p:cNvSpPr/>
          <p:nvPr/>
        </p:nvSpPr>
        <p:spPr>
          <a:xfrm>
            <a:off x="8659065" y="1296005"/>
            <a:ext cx="3348056" cy="651510"/>
          </a:xfrm>
          <a:prstGeom prst="rect">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Plantilla de diseño. (s/f).  Cultura peruana. [Imagen]. Recuperado de https://es.123rf.com/imagenes-de-archivo/cultura_peruana.html?sti=n4eow6gaddwdhklvl4|&amp;mediapopup=58836077</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6"/>
                                        </p:tgtEl>
                                        <p:attrNameLst>
                                          <p:attrName>style.visibility</p:attrName>
                                        </p:attrNameLst>
                                      </p:cBhvr>
                                      <p:to>
                                        <p:strVal val="visible"/>
                                      </p:to>
                                    </p:set>
                                    <p:anim calcmode="lin" valueType="num">
                                      <p:cBhvr additive="base">
                                        <p:cTn dur="500"/>
                                        <p:tgtEl>
                                          <p:spTgt spid="19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par>
                                <p:cTn fill="hold" nodeType="with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500"/>
                                        <p:tgtEl>
                                          <p:spTgt spid="201"/>
                                        </p:tgtEl>
                                      </p:cBhvr>
                                    </p:animEffect>
                                  </p:childTnLst>
                                </p:cTn>
                              </p:par>
                              <p:par>
                                <p:cTn fill="hold" nodeType="with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500"/>
                                        <p:tgtEl>
                                          <p:spTgt spid="2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gtEl>
                                        <p:attrNameLst>
                                          <p:attrName>style.visibility</p:attrName>
                                        </p:attrNameLst>
                                      </p:cBhvr>
                                      <p:to>
                                        <p:strVal val="visible"/>
                                      </p:to>
                                    </p:set>
                                    <p:anim calcmode="lin" valueType="num">
                                      <p:cBhvr additive="base">
                                        <p:cTn dur="500"/>
                                        <p:tgtEl>
                                          <p:spTgt spid="19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2000"/>
                                        <p:tgtEl>
                                          <p:spTgt spid="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gtEl>
                                        <p:attrNameLst>
                                          <p:attrName>style.visibility</p:attrName>
                                        </p:attrNameLst>
                                      </p:cBhvr>
                                      <p:to>
                                        <p:strVal val="visible"/>
                                      </p:to>
                                    </p:set>
                                    <p:animEffect filter="fade" transition="in">
                                      <p:cBhvr>
                                        <p:cTn dur="1822"/>
                                        <p:tgtEl>
                                          <p:spTgt spid="198"/>
                                        </p:tgtEl>
                                      </p:cBhvr>
                                    </p:animEffect>
                                  </p:childTnLst>
                                </p:cTn>
                              </p:par>
                              <p:par>
                                <p:cTn fill="hold" nodeType="with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1822"/>
                                        <p:tgtEl>
                                          <p:spTgt spid="199"/>
                                        </p:tgtEl>
                                      </p:cBhvr>
                                    </p:animEffect>
                                  </p:childTnLst>
                                </p:cTn>
                              </p:par>
                              <p:par>
                                <p:cTn fill="hold" nodeType="with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1822"/>
                                        <p:tgtEl>
                                          <p:spTgt spid="2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Google Shape;207;p6"/>
          <p:cNvSpPr/>
          <p:nvPr/>
        </p:nvSpPr>
        <p:spPr>
          <a:xfrm>
            <a:off x="1785211" y="45593"/>
            <a:ext cx="5900059" cy="818866"/>
          </a:xfrm>
          <a:prstGeom prst="wave">
            <a:avLst>
              <a:gd fmla="val 12500" name="adj1"/>
              <a:gd fmla="val 0" name="adj2"/>
            </a:avLst>
          </a:prstGeom>
          <a:solidFill>
            <a:srgbClr val="92D05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s-PE" sz="1800">
                <a:solidFill>
                  <a:schemeClr val="dk1"/>
                </a:solidFill>
                <a:latin typeface="Century Gothic"/>
                <a:ea typeface="Century Gothic"/>
                <a:cs typeface="Century Gothic"/>
                <a:sym typeface="Century Gothic"/>
              </a:rPr>
              <a:t>Fija con precisión conceptos básicos</a:t>
            </a:r>
            <a:endParaRPr b="1" sz="1800">
              <a:solidFill>
                <a:schemeClr val="dk1"/>
              </a:solidFill>
              <a:latin typeface="Century Gothic"/>
              <a:ea typeface="Century Gothic"/>
              <a:cs typeface="Century Gothic"/>
              <a:sym typeface="Century Gothic"/>
            </a:endParaRPr>
          </a:p>
        </p:txBody>
      </p:sp>
      <p:sp>
        <p:nvSpPr>
          <p:cNvPr id="208" name="Google Shape;208;p6"/>
          <p:cNvSpPr/>
          <p:nvPr/>
        </p:nvSpPr>
        <p:spPr>
          <a:xfrm>
            <a:off x="1734099" y="934991"/>
            <a:ext cx="6096000" cy="246990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PE" sz="1800">
                <a:solidFill>
                  <a:schemeClr val="dk1"/>
                </a:solidFill>
                <a:latin typeface="Abril Fatface"/>
                <a:ea typeface="Abril Fatface"/>
                <a:cs typeface="Abril Fatface"/>
                <a:sym typeface="Abril Fatface"/>
              </a:rPr>
              <a:t>El patrimonio natural</a:t>
            </a:r>
            <a:r>
              <a:rPr lang="es-PE" sz="1800">
                <a:solidFill>
                  <a:schemeClr val="dk1"/>
                </a:solidFill>
                <a:latin typeface="Calibri"/>
                <a:ea typeface="Calibri"/>
                <a:cs typeface="Calibri"/>
                <a:sym typeface="Calibri"/>
              </a:rPr>
              <a:t> de un país es el conjunto de plantas, animales, paisajes, ecosistemas, biomas, formaciones vegetales, que constituyen la herencia común de sus habitantes. Algunos de dichos elementos son, con frecuencia, únicos en el país. Por ejemplo, la Cordillera Blanca, con sus nevados, quebradas, vegetación y fauna, es un símbolo natural del Perú. Las áreas protegidas como parques nacionales y reservas nacionales.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s-PE" sz="105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209" name="Google Shape;209;p6"/>
          <p:cNvSpPr/>
          <p:nvPr/>
        </p:nvSpPr>
        <p:spPr>
          <a:xfrm>
            <a:off x="5292365" y="3115905"/>
            <a:ext cx="6096000" cy="28931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PE" sz="2000">
                <a:solidFill>
                  <a:schemeClr val="dk1"/>
                </a:solidFill>
                <a:latin typeface="Abril Fatface"/>
                <a:ea typeface="Abril Fatface"/>
                <a:cs typeface="Abril Fatface"/>
                <a:sym typeface="Abril Fatface"/>
              </a:rPr>
              <a:t>El Patrimonio Cultural e</a:t>
            </a:r>
            <a:r>
              <a:rPr lang="es-PE" sz="1800">
                <a:solidFill>
                  <a:schemeClr val="dk1"/>
                </a:solidFill>
                <a:latin typeface="Calibri"/>
                <a:ea typeface="Calibri"/>
                <a:cs typeface="Calibri"/>
                <a:sym typeface="Calibri"/>
              </a:rPr>
              <a:t>s el conjunto de productos de la actividad humana que documentan la ciencia, la historia y el arte de épocas que nos precedieron. </a:t>
            </a:r>
            <a:endParaRPr sz="2000">
              <a:solidFill>
                <a:schemeClr val="dk1"/>
              </a:solidFill>
              <a:latin typeface="Calibri"/>
              <a:ea typeface="Calibri"/>
              <a:cs typeface="Calibri"/>
              <a:sym typeface="Calibri"/>
            </a:endParaRPr>
          </a:p>
          <a:p>
            <a:pPr indent="0" lvl="0" marL="0" marR="0" rtl="0" algn="just">
              <a:spcBef>
                <a:spcPts val="0"/>
              </a:spcBef>
              <a:spcAft>
                <a:spcPts val="0"/>
              </a:spcAft>
              <a:buNone/>
            </a:pPr>
            <a:r>
              <a:rPr lang="es-PE" sz="1800">
                <a:solidFill>
                  <a:schemeClr val="dk1"/>
                </a:solidFill>
                <a:latin typeface="Calibri"/>
                <a:ea typeface="Calibri"/>
                <a:cs typeface="Calibri"/>
                <a:sym typeface="Calibri"/>
              </a:rPr>
              <a:t>Incluye monumentos y manifestaciones del pasado (sitios y objetos arqueológicos, arquitectura colonial, documentos y obras de arte), como el patrimonio vivo. Esto se refiere a las diversas manifestaciones de la cultura popular, las poblaciones o comunidades tradicionales: las artes populares, la indumentaria, costumbres y tradiciones característicos de un pueblo</a:t>
            </a:r>
            <a:endParaRPr sz="1800">
              <a:solidFill>
                <a:schemeClr val="dk1"/>
              </a:solidFill>
              <a:latin typeface="Century Gothic"/>
              <a:ea typeface="Century Gothic"/>
              <a:cs typeface="Century Gothic"/>
              <a:sym typeface="Century Gothic"/>
            </a:endParaRPr>
          </a:p>
        </p:txBody>
      </p:sp>
      <p:sp>
        <p:nvSpPr>
          <p:cNvPr id="210" name="Google Shape;210;p6"/>
          <p:cNvSpPr/>
          <p:nvPr/>
        </p:nvSpPr>
        <p:spPr>
          <a:xfrm>
            <a:off x="6206765" y="5949134"/>
            <a:ext cx="60960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PE" sz="1000">
                <a:solidFill>
                  <a:schemeClr val="dk1"/>
                </a:solidFill>
                <a:latin typeface="Times New Roman"/>
                <a:ea typeface="Times New Roman"/>
                <a:cs typeface="Times New Roman"/>
                <a:sym typeface="Times New Roman"/>
              </a:rPr>
              <a:t>Fuente:</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s-PE" sz="1000">
                <a:solidFill>
                  <a:schemeClr val="dk1"/>
                </a:solidFill>
                <a:latin typeface="Times New Roman"/>
                <a:ea typeface="Times New Roman"/>
                <a:cs typeface="Times New Roman"/>
                <a:sym typeface="Times New Roman"/>
              </a:rPr>
              <a:t>Muñoz, A.  (2014). Formación Ciudadana y Cívica 3. Lima, Perú: Editorial Santillana</a:t>
            </a:r>
            <a:r>
              <a:rPr lang="es-PE" sz="800">
                <a:solidFill>
                  <a:schemeClr val="dk1"/>
                </a:solidFill>
                <a:latin typeface="Times New Roman"/>
                <a:ea typeface="Times New Roman"/>
                <a:cs typeface="Times New Roman"/>
                <a:sym typeface="Times New Roman"/>
              </a:rPr>
              <a:t>.</a:t>
            </a:r>
            <a:endParaRPr sz="3600">
              <a:solidFill>
                <a:schemeClr val="dk1"/>
              </a:solidFill>
              <a:latin typeface="Calibri"/>
              <a:ea typeface="Calibri"/>
              <a:cs typeface="Calibri"/>
              <a:sym typeface="Calibri"/>
            </a:endParaRPr>
          </a:p>
        </p:txBody>
      </p:sp>
      <p:pic>
        <p:nvPicPr>
          <p:cNvPr descr="Edificios de la ciudad plantilla gráfica. Perú. Machu Picchu. ilustración vectorial Foto de archivo - 54522083" id="211" name="Google Shape;211;p6"/>
          <p:cNvPicPr preferRelativeResize="0"/>
          <p:nvPr/>
        </p:nvPicPr>
        <p:blipFill rotWithShape="1">
          <a:blip r:embed="rId3">
            <a:alphaModFix/>
          </a:blip>
          <a:srcRect b="0" l="0" r="0" t="0"/>
          <a:stretch/>
        </p:blipFill>
        <p:spPr>
          <a:xfrm>
            <a:off x="824315" y="3247171"/>
            <a:ext cx="4286250" cy="2902018"/>
          </a:xfrm>
          <a:prstGeom prst="rect">
            <a:avLst/>
          </a:prstGeom>
          <a:noFill/>
          <a:ln>
            <a:noFill/>
          </a:ln>
        </p:spPr>
      </p:pic>
      <p:sp>
        <p:nvSpPr>
          <p:cNvPr id="212" name="Google Shape;212;p6"/>
          <p:cNvSpPr/>
          <p:nvPr/>
        </p:nvSpPr>
        <p:spPr>
          <a:xfrm>
            <a:off x="915216" y="6206490"/>
            <a:ext cx="4286249" cy="651510"/>
          </a:xfrm>
          <a:prstGeom prst="rect">
            <a:avLst/>
          </a:prstGeom>
          <a:solidFill>
            <a:schemeClr val="lt1"/>
          </a:solidFill>
          <a:ln cap="rnd" cmpd="sng" w="1587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123RF (s/f). Machu Picchu. [Imagen]. Recuperado de https://es.123rf.com/clipart-vectorizado/peru_machu_picchu.html?sti=o2gpi4vgm09ka4tfzz|&amp;mediapopup=54522083</a:t>
            </a:r>
            <a:endParaRPr sz="1100">
              <a:solidFill>
                <a:schemeClr val="dk1"/>
              </a:solidFill>
              <a:latin typeface="Century Gothic"/>
              <a:ea typeface="Century Gothic"/>
              <a:cs typeface="Century Gothic"/>
              <a:sym typeface="Century Gothic"/>
            </a:endParaRPr>
          </a:p>
        </p:txBody>
      </p:sp>
      <p:pic>
        <p:nvPicPr>
          <p:cNvPr descr="Puerto Maldonado" id="213" name="Google Shape;213;p6"/>
          <p:cNvPicPr preferRelativeResize="0"/>
          <p:nvPr/>
        </p:nvPicPr>
        <p:blipFill rotWithShape="1">
          <a:blip r:embed="rId4">
            <a:alphaModFix/>
          </a:blip>
          <a:srcRect b="46555" l="21255" r="8976" t="1669"/>
          <a:stretch/>
        </p:blipFill>
        <p:spPr>
          <a:xfrm>
            <a:off x="8119921" y="45593"/>
            <a:ext cx="3857219" cy="2331347"/>
          </a:xfrm>
          <a:prstGeom prst="rect">
            <a:avLst/>
          </a:prstGeom>
          <a:noFill/>
          <a:ln>
            <a:noFill/>
          </a:ln>
        </p:spPr>
      </p:pic>
      <p:sp>
        <p:nvSpPr>
          <p:cNvPr id="214" name="Google Shape;214;p6"/>
          <p:cNvSpPr/>
          <p:nvPr/>
        </p:nvSpPr>
        <p:spPr>
          <a:xfrm>
            <a:off x="8462300" y="2376940"/>
            <a:ext cx="3172460" cy="651510"/>
          </a:xfrm>
          <a:prstGeom prst="rect">
            <a:avLst/>
          </a:prstGeom>
          <a:solidFill>
            <a:schemeClr val="lt1"/>
          </a:solidFill>
          <a:ln cap="rnd" cmpd="sng" w="1587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Agencia de viaje. (s/f). Reserva del Perú [Imagen]. Recuperado de https://www.machupicchu.biz/las-dos-reservas-naturales-mas-asombrosas-de-puerto-maldonado</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2000"/>
                                        <p:tgtEl>
                                          <p:spTgt spid="2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822"/>
                                        <p:tgtEl>
                                          <p:spTgt spid="213"/>
                                        </p:tgtEl>
                                      </p:cBhvr>
                                    </p:animEffect>
                                  </p:childTnLst>
                                </p:cTn>
                              </p:par>
                              <p:par>
                                <p:cTn fill="hold" nodeType="with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822"/>
                                        <p:tgtEl>
                                          <p:spTgt spid="2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822"/>
                                        <p:tgtEl>
                                          <p:spTgt spid="211"/>
                                        </p:tgtEl>
                                      </p:cBhvr>
                                    </p:animEffect>
                                  </p:childTnLst>
                                </p:cTn>
                              </p:par>
                              <p:par>
                                <p:cTn fill="hold" nodeType="with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1822"/>
                                        <p:tgtEl>
                                          <p:spTgt spid="2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9"/>
                                        </p:tgtEl>
                                        <p:attrNameLst>
                                          <p:attrName>style.visibility</p:attrName>
                                        </p:attrNameLst>
                                      </p:cBhvr>
                                      <p:to>
                                        <p:strVal val="visible"/>
                                      </p:to>
                                    </p:set>
                                    <p:anim calcmode="lin" valueType="num">
                                      <p:cBhvr additive="base">
                                        <p:cTn dur="500"/>
                                        <p:tgtEl>
                                          <p:spTgt spid="20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0"/>
                                        </p:tgtEl>
                                        <p:attrNameLst>
                                          <p:attrName>style.visibility</p:attrName>
                                        </p:attrNameLst>
                                      </p:cBhvr>
                                      <p:to>
                                        <p:strVal val="visible"/>
                                      </p:to>
                                    </p:set>
                                    <p:anim calcmode="lin" valueType="num">
                                      <p:cBhvr additive="base">
                                        <p:cTn dur="500"/>
                                        <p:tgtEl>
                                          <p:spTgt spid="21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7"/>
          <p:cNvSpPr/>
          <p:nvPr/>
        </p:nvSpPr>
        <p:spPr>
          <a:xfrm>
            <a:off x="112295" y="1740137"/>
            <a:ext cx="11967410" cy="5117863"/>
          </a:xfrm>
          <a:prstGeom prst="rect">
            <a:avLst/>
          </a:prstGeom>
          <a:solidFill>
            <a:srgbClr val="FFFFFF"/>
          </a:solidFill>
          <a:ln cap="flat" cmpd="sng" w="12700">
            <a:solidFill>
              <a:srgbClr val="0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sz="1400">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sz="1400">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sz="1400">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sz="1400">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sz="1400">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chemeClr val="dk1"/>
              </a:buClr>
              <a:buSzPts val="1400"/>
              <a:buFont typeface="Century Gothic"/>
              <a:buNone/>
            </a:pPr>
            <a:r>
              <a:t/>
            </a:r>
            <a:endParaRPr b="1" i="0" sz="1400" u="none" cap="none" strike="noStrike">
              <a:solidFill>
                <a:srgbClr val="000000"/>
              </a:solidFill>
              <a:latin typeface="Quintessential"/>
              <a:ea typeface="Quintessential"/>
              <a:cs typeface="Quintessential"/>
              <a:sym typeface="Quintessential"/>
            </a:endParaRPr>
          </a:p>
          <a:p>
            <a:pPr indent="0" lvl="0" marL="0" marR="0" rtl="0" algn="ctr">
              <a:lnSpc>
                <a:spcPct val="100000"/>
              </a:lnSpc>
              <a:spcBef>
                <a:spcPts val="0"/>
              </a:spcBef>
              <a:spcAft>
                <a:spcPts val="0"/>
              </a:spcAft>
              <a:buClr>
                <a:srgbClr val="000000"/>
              </a:buClr>
              <a:buSzPts val="1600"/>
              <a:buFont typeface="Quintessential"/>
              <a:buNone/>
            </a:pPr>
            <a:r>
              <a:rPr b="1" i="0" lang="es-PE" sz="1600" u="none" cap="none" strike="noStrike">
                <a:solidFill>
                  <a:srgbClr val="000000"/>
                </a:solidFill>
                <a:latin typeface="Quintessential"/>
                <a:ea typeface="Quintessential"/>
                <a:cs typeface="Quintessential"/>
                <a:sym typeface="Quintessential"/>
              </a:rPr>
              <a:t>¿Para qué sirven estas ruinas?</a:t>
            </a:r>
            <a:endParaRPr b="0" i="0" sz="16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600"/>
              <a:buFont typeface="Calibri"/>
              <a:buNone/>
            </a:pPr>
            <a:r>
              <a:rPr b="0" i="0" lang="es-PE" sz="1600" u="none" cap="none" strike="noStrike">
                <a:solidFill>
                  <a:srgbClr val="000000"/>
                </a:solidFill>
                <a:latin typeface="Calibri"/>
                <a:ea typeface="Calibri"/>
                <a:cs typeface="Calibri"/>
                <a:sym typeface="Calibri"/>
              </a:rPr>
              <a:t> </a:t>
            </a:r>
            <a:endParaRPr/>
          </a:p>
          <a:p>
            <a:pPr indent="0" lvl="0" marL="0" marR="0" rtl="0" algn="just">
              <a:lnSpc>
                <a:spcPct val="100000"/>
              </a:lnSpc>
              <a:spcBef>
                <a:spcPts val="0"/>
              </a:spcBef>
              <a:spcAft>
                <a:spcPts val="0"/>
              </a:spcAft>
              <a:buClr>
                <a:srgbClr val="000000"/>
              </a:buClr>
              <a:buSzPts val="1800"/>
              <a:buFont typeface="Calibri"/>
              <a:buNone/>
            </a:pPr>
            <a:r>
              <a:rPr b="0" i="0" lang="es-PE" sz="1800" u="none" cap="none" strike="noStrike">
                <a:solidFill>
                  <a:srgbClr val="000000"/>
                </a:solidFill>
                <a:latin typeface="Calibri"/>
                <a:ea typeface="Calibri"/>
                <a:cs typeface="Calibri"/>
                <a:sym typeface="Calibri"/>
              </a:rPr>
              <a:t>Francisco es alcalde distrital de una importante ciudad del interior del país. Desde que asumió la alcaldía ha implementado un ambicioso programa de desarrollo urbano. Además, ha propiciado la creación de un circuito cultural que ha atraído a los turistas.</a:t>
            </a:r>
            <a:endParaRPr/>
          </a:p>
          <a:p>
            <a:pPr indent="0" lvl="0" marL="0" marR="0" rtl="0" algn="just">
              <a:lnSpc>
                <a:spcPct val="100000"/>
              </a:lnSpc>
              <a:spcBef>
                <a:spcPts val="0"/>
              </a:spcBef>
              <a:spcAft>
                <a:spcPts val="0"/>
              </a:spcAft>
              <a:buClr>
                <a:srgbClr val="000000"/>
              </a:buClr>
              <a:buSzPts val="1800"/>
              <a:buFont typeface="Calibri"/>
              <a:buNone/>
            </a:pPr>
            <a:r>
              <a:rPr b="0" i="0" lang="es-PE" sz="1800" u="none" cap="none" strike="noStrike">
                <a:solidFill>
                  <a:srgbClr val="000000"/>
                </a:solidFill>
                <a:latin typeface="Calibri"/>
                <a:ea typeface="Calibri"/>
                <a:cs typeface="Calibri"/>
                <a:sym typeface="Calibri"/>
              </a:rPr>
              <a:t>Hace un mes, el gobierno regional aprobó la construcción de una nueva autopista para unir al distrito con el centro de la ciudad. La mayoría de los regidores estuvo de acuerdo. Sin embargo, el Instituto Nacional de Cultura (INC) se ha negado a dar su autorización para la construcción porque la autopista cruzaría sobre un sector de una huaca prehispánica.</a:t>
            </a:r>
            <a:endParaRPr/>
          </a:p>
          <a:p>
            <a:pPr indent="0" lvl="0" marL="0" marR="0" rtl="0" algn="just">
              <a:lnSpc>
                <a:spcPct val="100000"/>
              </a:lnSpc>
              <a:spcBef>
                <a:spcPts val="0"/>
              </a:spcBef>
              <a:spcAft>
                <a:spcPts val="0"/>
              </a:spcAft>
              <a:buClr>
                <a:srgbClr val="000000"/>
              </a:buClr>
              <a:buSzPts val="1800"/>
              <a:buFont typeface="Calibri"/>
              <a:buNone/>
            </a:pPr>
            <a:r>
              <a:rPr b="0" i="0" lang="es-PE" sz="1800" u="none" cap="none" strike="noStrike">
                <a:solidFill>
                  <a:srgbClr val="000000"/>
                </a:solidFill>
                <a:latin typeface="Calibri"/>
                <a:ea typeface="Calibri"/>
                <a:cs typeface="Calibri"/>
                <a:sym typeface="Calibri"/>
              </a:rPr>
              <a:t>Francisco es consciente de que la autopista es necesaria. Pero también sabe lo importante que es proteger el patrimonio cultural del país y de su localidad. Debe decidir entre dos posturas.</a:t>
            </a:r>
            <a:endParaRPr/>
          </a:p>
          <a:p>
            <a:pPr indent="0" lvl="0" marL="0" marR="0" rtl="0" algn="just">
              <a:lnSpc>
                <a:spcPct val="100000"/>
              </a:lnSpc>
              <a:spcBef>
                <a:spcPts val="0"/>
              </a:spcBef>
              <a:spcAft>
                <a:spcPts val="0"/>
              </a:spcAft>
              <a:buClr>
                <a:srgbClr val="000000"/>
              </a:buClr>
              <a:buSzPts val="1800"/>
              <a:buFont typeface="Calibri"/>
              <a:buNone/>
            </a:pPr>
            <a:r>
              <a:rPr b="0" i="0" lang="es-PE" sz="1800" u="none" cap="none" strike="noStrike">
                <a:solidFill>
                  <a:srgbClr val="000000"/>
                </a:solidFill>
                <a:latin typeface="Calibri"/>
                <a:ea typeface="Calibri"/>
                <a:cs typeface="Calibri"/>
                <a:sym typeface="Calibri"/>
              </a:rPr>
              <a:t>Por un lado, para la mayoría de los regidores y muchos pobladores, la prioridad del municipio debe ser el desarrollo de la localidad. Dicen que el centro arqueológico está abandonado hace tiempo y se preguntan: ¿Para qué sirven unas ruinas descuidadas?</a:t>
            </a:r>
            <a:endParaRPr/>
          </a:p>
          <a:p>
            <a:pPr indent="0" lvl="0" marL="0" marR="0" rtl="0" algn="just">
              <a:lnSpc>
                <a:spcPct val="100000"/>
              </a:lnSpc>
              <a:spcBef>
                <a:spcPts val="0"/>
              </a:spcBef>
              <a:spcAft>
                <a:spcPts val="0"/>
              </a:spcAft>
              <a:buClr>
                <a:srgbClr val="000000"/>
              </a:buClr>
              <a:buSzPts val="1800"/>
              <a:buFont typeface="Calibri"/>
              <a:buNone/>
            </a:pPr>
            <a:r>
              <a:rPr b="0" i="0" lang="es-PE" sz="1800" u="none" cap="none" strike="noStrike">
                <a:solidFill>
                  <a:srgbClr val="000000"/>
                </a:solidFill>
                <a:latin typeface="Calibri"/>
                <a:ea typeface="Calibri"/>
                <a:cs typeface="Calibri"/>
                <a:sym typeface="Calibri"/>
              </a:rPr>
              <a:t>Por otro lado, los funcionarios del INC y muchos pobladores consideran que el desarrollo no puede atropellar el patrimonio cultural. Creen que destruir la huaca sería una falta de respeto contra ellos mismos, pues es parte de su identidad como peruanos. Además, piensan que recuperando la huaca podrían enriquecer el valor cultural del distrito y atraer más turistas.</a:t>
            </a:r>
            <a:endParaRPr/>
          </a:p>
          <a:p>
            <a:pPr indent="0" lvl="0" marL="0" marR="0" rtl="0" algn="ctr">
              <a:lnSpc>
                <a:spcPct val="100000"/>
              </a:lnSpc>
              <a:spcBef>
                <a:spcPts val="0"/>
              </a:spcBef>
              <a:spcAft>
                <a:spcPts val="0"/>
              </a:spcAft>
              <a:buClr>
                <a:srgbClr val="000000"/>
              </a:buClr>
              <a:buSzPts val="1800"/>
              <a:buFont typeface="Calibri"/>
              <a:buNone/>
            </a:pPr>
            <a:r>
              <a:rPr b="0" i="0" lang="es-PE" sz="1800" u="none" cap="none" strike="noStrike">
                <a:solidFill>
                  <a:srgbClr val="000000"/>
                </a:solidFill>
                <a:latin typeface="Calibri"/>
                <a:ea typeface="Calibri"/>
                <a:cs typeface="Calibri"/>
                <a:sym typeface="Calibri"/>
              </a:rPr>
              <a:t> </a:t>
            </a:r>
            <a:endParaRPr/>
          </a:p>
          <a:p>
            <a:pPr indent="0" lvl="0" marL="0" marR="0" rtl="0" algn="l">
              <a:spcBef>
                <a:spcPts val="0"/>
              </a:spcBef>
              <a:spcAft>
                <a:spcPts val="0"/>
              </a:spcAft>
              <a:buNone/>
            </a:pPr>
            <a:r>
              <a:rPr lang="es-PE" sz="1200">
                <a:solidFill>
                  <a:schemeClr val="dk1"/>
                </a:solidFill>
                <a:latin typeface="Century Gothic"/>
                <a:ea typeface="Century Gothic"/>
                <a:cs typeface="Century Gothic"/>
                <a:sym typeface="Century Gothic"/>
              </a:rPr>
              <a:t>Fuente:</a:t>
            </a:r>
            <a:endParaRPr/>
          </a:p>
          <a:p>
            <a:pPr indent="0" lvl="0" marL="0" marR="0" rtl="0" algn="l">
              <a:spcBef>
                <a:spcPts val="0"/>
              </a:spcBef>
              <a:spcAft>
                <a:spcPts val="0"/>
              </a:spcAft>
              <a:buNone/>
            </a:pPr>
            <a:r>
              <a:rPr lang="es-PE" sz="1200">
                <a:solidFill>
                  <a:schemeClr val="dk1"/>
                </a:solidFill>
                <a:latin typeface="Century Gothic"/>
                <a:ea typeface="Century Gothic"/>
                <a:cs typeface="Century Gothic"/>
                <a:sym typeface="Century Gothic"/>
              </a:rPr>
              <a:t>Muñoz, A.  (2014). Formación Ciudadana y Cívica 3. Lima, Perú: Editorial Santillana.</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a:p>
            <a:pPr indent="0" lvl="0" marL="0" marR="0" rtl="0" algn="ctr">
              <a:lnSpc>
                <a:spcPct val="100000"/>
              </a:lnSpc>
              <a:spcBef>
                <a:spcPts val="0"/>
              </a:spcBef>
              <a:spcAft>
                <a:spcPts val="0"/>
              </a:spcAft>
              <a:buClr>
                <a:srgbClr val="000000"/>
              </a:buClr>
              <a:buSzPts val="1200"/>
              <a:buFont typeface="Calibri"/>
              <a:buNone/>
            </a:pPr>
            <a:r>
              <a:rPr b="0" i="0" lang="es-PE" sz="1200" u="none" cap="none" strike="noStrike">
                <a:solidFill>
                  <a:srgbClr val="000000"/>
                </a:solidFill>
                <a:latin typeface="Calibri"/>
                <a:ea typeface="Calibri"/>
                <a:cs typeface="Calibri"/>
                <a:sym typeface="Calibri"/>
              </a:rPr>
              <a:t> </a:t>
            </a:r>
            <a:endParaRPr/>
          </a:p>
        </p:txBody>
      </p:sp>
      <p:sp>
        <p:nvSpPr>
          <p:cNvPr id="220" name="Google Shape;220;p7"/>
          <p:cNvSpPr/>
          <p:nvPr/>
        </p:nvSpPr>
        <p:spPr>
          <a:xfrm>
            <a:off x="1436128" y="91302"/>
            <a:ext cx="4800899" cy="715022"/>
          </a:xfrm>
          <a:prstGeom prst="wave">
            <a:avLst>
              <a:gd fmla="val 12500" name="adj1"/>
              <a:gd fmla="val 0" name="adj2"/>
            </a:avLst>
          </a:prstGeom>
          <a:solidFill>
            <a:srgbClr val="92D05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s-PE" sz="1800">
                <a:solidFill>
                  <a:schemeClr val="dk1"/>
                </a:solidFill>
                <a:latin typeface="Century Gothic"/>
                <a:ea typeface="Century Gothic"/>
                <a:cs typeface="Century Gothic"/>
                <a:sym typeface="Century Gothic"/>
              </a:rPr>
              <a:t>Fija criterios de evaluación.</a:t>
            </a:r>
            <a:endParaRPr/>
          </a:p>
          <a:p>
            <a:pPr indent="0" lvl="0" marL="0" marR="0" rtl="0" algn="l">
              <a:spcBef>
                <a:spcPts val="0"/>
              </a:spcBef>
              <a:spcAft>
                <a:spcPts val="0"/>
              </a:spcAft>
              <a:buNone/>
            </a:pPr>
            <a:r>
              <a:t/>
            </a:r>
            <a:endParaRPr b="1" sz="1800">
              <a:solidFill>
                <a:schemeClr val="dk1"/>
              </a:solidFill>
              <a:latin typeface="Century Gothic"/>
              <a:ea typeface="Century Gothic"/>
              <a:cs typeface="Century Gothic"/>
              <a:sym typeface="Century Gothic"/>
            </a:endParaRPr>
          </a:p>
        </p:txBody>
      </p:sp>
      <p:sp>
        <p:nvSpPr>
          <p:cNvPr id="221" name="Google Shape;221;p7"/>
          <p:cNvSpPr/>
          <p:nvPr/>
        </p:nvSpPr>
        <p:spPr>
          <a:xfrm>
            <a:off x="2077573" y="838642"/>
            <a:ext cx="6165675" cy="827530"/>
          </a:xfrm>
          <a:prstGeom prst="rect">
            <a:avLst/>
          </a:prstGeom>
          <a:solidFill>
            <a:srgbClr val="FFC000"/>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2800">
                <a:solidFill>
                  <a:srgbClr val="000000"/>
                </a:solidFill>
                <a:latin typeface="Century Gothic"/>
                <a:ea typeface="Century Gothic"/>
                <a:cs typeface="Century Gothic"/>
                <a:sym typeface="Century Gothic"/>
              </a:rPr>
              <a:t>Lee en familia y evalúa el caso </a:t>
            </a:r>
            <a:endParaRPr sz="2800">
              <a:solidFill>
                <a:srgbClr val="000000"/>
              </a:solidFill>
              <a:latin typeface="Century Gothic"/>
              <a:ea typeface="Century Gothic"/>
              <a:cs typeface="Century Gothic"/>
              <a:sym typeface="Century Gothic"/>
            </a:endParaRPr>
          </a:p>
        </p:txBody>
      </p:sp>
      <p:pic>
        <p:nvPicPr>
          <p:cNvPr descr="Resultado de imagen de niño pensando animado" id="222" name="Google Shape;222;p7"/>
          <p:cNvPicPr preferRelativeResize="0"/>
          <p:nvPr/>
        </p:nvPicPr>
        <p:blipFill rotWithShape="1">
          <a:blip r:embed="rId3">
            <a:alphaModFix/>
          </a:blip>
          <a:srcRect b="0" l="0" r="0" t="0"/>
          <a:stretch/>
        </p:blipFill>
        <p:spPr>
          <a:xfrm>
            <a:off x="8780847" y="111812"/>
            <a:ext cx="3233963" cy="1554360"/>
          </a:xfrm>
          <a:prstGeom prst="rect">
            <a:avLst/>
          </a:prstGeom>
          <a:noFill/>
          <a:ln>
            <a:noFill/>
          </a:ln>
        </p:spPr>
      </p:pic>
      <p:pic>
        <p:nvPicPr>
          <p:cNvPr id="223" name="Google Shape;223;p7"/>
          <p:cNvPicPr preferRelativeResize="0"/>
          <p:nvPr/>
        </p:nvPicPr>
        <p:blipFill rotWithShape="1">
          <a:blip r:embed="rId4">
            <a:alphaModFix/>
          </a:blip>
          <a:srcRect b="0" l="0" r="0" t="0"/>
          <a:stretch/>
        </p:blipFill>
        <p:spPr>
          <a:xfrm>
            <a:off x="8423384" y="1724109"/>
            <a:ext cx="3591426" cy="466790"/>
          </a:xfrm>
          <a:prstGeom prst="rect">
            <a:avLst/>
          </a:prstGeom>
          <a:noFill/>
          <a:ln cap="flat" cmpd="sng" w="9525">
            <a:solidFill>
              <a:schemeClr val="lt1"/>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1"/>
                                        </p:tgtEl>
                                        <p:attrNameLst>
                                          <p:attrName>style.visibility</p:attrName>
                                        </p:attrNameLst>
                                      </p:cBhvr>
                                      <p:to>
                                        <p:strVal val="visible"/>
                                      </p:to>
                                    </p:set>
                                    <p:anim calcmode="lin" valueType="num">
                                      <p:cBhvr additive="base">
                                        <p:cTn dur="500"/>
                                        <p:tgtEl>
                                          <p:spTgt spid="2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5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8"/>
          <p:cNvSpPr txBox="1"/>
          <p:nvPr>
            <p:ph type="title"/>
          </p:nvPr>
        </p:nvSpPr>
        <p:spPr>
          <a:xfrm>
            <a:off x="2306321" y="610463"/>
            <a:ext cx="8911687" cy="986326"/>
          </a:xfrm>
          <a:prstGeom prst="rect">
            <a:avLst/>
          </a:prstGeom>
          <a:solidFill>
            <a:srgbClr val="FFFF00"/>
          </a:solidFill>
          <a:ln>
            <a:noFill/>
          </a:ln>
        </p:spPr>
        <p:txBody>
          <a:bodyPr anchorCtr="0" anchor="t" bIns="45700" lIns="91425" spcFirstLastPara="1" rIns="91425" wrap="square" tIns="45700">
            <a:normAutofit/>
          </a:bodyPr>
          <a:lstStyle/>
          <a:p>
            <a:pPr indent="0" lvl="0" marL="0" rtl="0" algn="l">
              <a:spcBef>
                <a:spcPts val="0"/>
              </a:spcBef>
              <a:spcAft>
                <a:spcPts val="0"/>
              </a:spcAft>
              <a:buClr>
                <a:srgbClr val="262626"/>
              </a:buClr>
              <a:buSzPts val="3240"/>
              <a:buFont typeface="Century Gothic"/>
              <a:buNone/>
            </a:pPr>
            <a:r>
              <a:rPr lang="es-PE" sz="3240"/>
              <a:t>Responde la pregunta y comenta en familia</a:t>
            </a:r>
            <a:endParaRPr sz="3240"/>
          </a:p>
        </p:txBody>
      </p:sp>
      <p:sp>
        <p:nvSpPr>
          <p:cNvPr id="229" name="Google Shape;229;p8"/>
          <p:cNvSpPr/>
          <p:nvPr/>
        </p:nvSpPr>
        <p:spPr>
          <a:xfrm>
            <a:off x="2716559" y="2006220"/>
            <a:ext cx="6851176" cy="2852384"/>
          </a:xfrm>
          <a:prstGeom prst="upArrowCallout">
            <a:avLst>
              <a:gd fmla="val 25000" name="adj1"/>
              <a:gd fmla="val 25000" name="adj2"/>
              <a:gd fmla="val 25000" name="adj3"/>
              <a:gd fmla="val 64977" name="adj4"/>
            </a:avLst>
          </a:prstGeom>
          <a:solidFill>
            <a:srgbClr val="FFC0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2400">
                <a:solidFill>
                  <a:schemeClr val="dk1"/>
                </a:solidFill>
                <a:latin typeface="Century Gothic"/>
                <a:ea typeface="Century Gothic"/>
                <a:cs typeface="Century Gothic"/>
                <a:sym typeface="Century Gothic"/>
              </a:rPr>
              <a:t>¿Qué decisión tomarías si estuvieras en el lugar de Francisco? ¿Por qué?</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9"/>
                                        </p:tgtEl>
                                        <p:attrNameLst>
                                          <p:attrName>style.visibility</p:attrName>
                                        </p:attrNameLst>
                                      </p:cBhvr>
                                      <p:to>
                                        <p:strVal val="visible"/>
                                      </p:to>
                                    </p:set>
                                    <p:anim calcmode="lin" valueType="num">
                                      <p:cBhvr additive="base">
                                        <p:cTn dur="500"/>
                                        <p:tgtEl>
                                          <p:spTgt spid="22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Google Shape;234;p9"/>
          <p:cNvSpPr txBox="1"/>
          <p:nvPr>
            <p:ph type="title"/>
          </p:nvPr>
        </p:nvSpPr>
        <p:spPr>
          <a:xfrm>
            <a:off x="1337481" y="2033516"/>
            <a:ext cx="7629098" cy="353477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262626"/>
              </a:buClr>
              <a:buSzPts val="3240"/>
              <a:buFont typeface="Century Gothic"/>
              <a:buNone/>
            </a:pPr>
            <a:r>
              <a:rPr lang="es-PE" sz="3240"/>
              <a:t>1</a:t>
            </a:r>
            <a:r>
              <a:rPr lang="es-PE" sz="2970">
                <a:latin typeface="Times New Roman"/>
                <a:ea typeface="Times New Roman"/>
                <a:cs typeface="Times New Roman"/>
                <a:sym typeface="Times New Roman"/>
              </a:rPr>
              <a:t>. Selecciona un patrimonio nacional que te llame más la atención y que te motive a investigar. (Puede ser natural o cultural). Ejemplo: Ciudadela de Chan Chan – Santuario Histórico de Machu Picchu – Parque Nacional del Huascarán – Danza de los Negritos – Caral – Parque Nacional del Manu, entre otros</a:t>
            </a:r>
            <a:br>
              <a:rPr lang="es-PE" sz="2970">
                <a:latin typeface="Times New Roman"/>
                <a:ea typeface="Times New Roman"/>
                <a:cs typeface="Times New Roman"/>
                <a:sym typeface="Times New Roman"/>
              </a:rPr>
            </a:br>
            <a:br>
              <a:rPr lang="es-PE" sz="2970">
                <a:latin typeface="Times New Roman"/>
                <a:ea typeface="Times New Roman"/>
                <a:cs typeface="Times New Roman"/>
                <a:sym typeface="Times New Roman"/>
              </a:rPr>
            </a:br>
            <a:endParaRPr sz="2970">
              <a:latin typeface="Times New Roman"/>
              <a:ea typeface="Times New Roman"/>
              <a:cs typeface="Times New Roman"/>
              <a:sym typeface="Times New Roman"/>
            </a:endParaRPr>
          </a:p>
        </p:txBody>
      </p:sp>
      <p:sp>
        <p:nvSpPr>
          <p:cNvPr id="235" name="Google Shape;235;p9"/>
          <p:cNvSpPr/>
          <p:nvPr/>
        </p:nvSpPr>
        <p:spPr>
          <a:xfrm>
            <a:off x="2033516" y="68239"/>
            <a:ext cx="5718412" cy="1514902"/>
          </a:xfrm>
          <a:prstGeom prst="star7">
            <a:avLst>
              <a:gd fmla="val 34601" name="adj"/>
              <a:gd fmla="val 102572" name="hf"/>
              <a:gd fmla="val 105210" name="vf"/>
            </a:avLst>
          </a:prstGeom>
          <a:solidFill>
            <a:srgbClr val="FFFF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2800">
                <a:solidFill>
                  <a:schemeClr val="dk1"/>
                </a:solidFill>
                <a:latin typeface="Century Gothic"/>
                <a:ea typeface="Century Gothic"/>
                <a:cs typeface="Century Gothic"/>
                <a:sym typeface="Century Gothic"/>
              </a:rPr>
              <a:t>A trabajar…</a:t>
            </a:r>
            <a:endParaRPr sz="2800">
              <a:solidFill>
                <a:schemeClr val="dk1"/>
              </a:solidFill>
              <a:latin typeface="Century Gothic"/>
              <a:ea typeface="Century Gothic"/>
              <a:cs typeface="Century Gothic"/>
              <a:sym typeface="Century Gothic"/>
            </a:endParaRPr>
          </a:p>
        </p:txBody>
      </p:sp>
      <p:sp>
        <p:nvSpPr>
          <p:cNvPr id="236" name="Google Shape;236;p9"/>
          <p:cNvSpPr/>
          <p:nvPr/>
        </p:nvSpPr>
        <p:spPr>
          <a:xfrm>
            <a:off x="10604309" y="1049033"/>
            <a:ext cx="1364777" cy="859809"/>
          </a:xfrm>
          <a:prstGeom prst="wedgeRectCallout">
            <a:avLst>
              <a:gd fmla="val -51833" name="adj1"/>
              <a:gd fmla="val 72024" name="adj2"/>
            </a:avLst>
          </a:prstGeom>
          <a:solidFill>
            <a:srgbClr val="FFFF00"/>
          </a:solidFill>
          <a:ln cap="rnd" cmpd="sng" w="15875">
            <a:solidFill>
              <a:srgbClr val="78230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s-PE" sz="1800">
                <a:solidFill>
                  <a:schemeClr val="dk1"/>
                </a:solidFill>
                <a:latin typeface="Century Gothic"/>
                <a:ea typeface="Century Gothic"/>
                <a:cs typeface="Century Gothic"/>
                <a:sym typeface="Century Gothic"/>
              </a:rPr>
              <a:t>Tú puedes…</a:t>
            </a:r>
            <a:endParaRPr sz="1800">
              <a:solidFill>
                <a:schemeClr val="dk1"/>
              </a:solidFill>
              <a:latin typeface="Century Gothic"/>
              <a:ea typeface="Century Gothic"/>
              <a:cs typeface="Century Gothic"/>
              <a:sym typeface="Century Gothic"/>
            </a:endParaRPr>
          </a:p>
        </p:txBody>
      </p:sp>
      <p:pic>
        <p:nvPicPr>
          <p:cNvPr descr="Felicidad - Wikipedia, la enciclopedia libre" id="237" name="Google Shape;237;p9"/>
          <p:cNvPicPr preferRelativeResize="0"/>
          <p:nvPr/>
        </p:nvPicPr>
        <p:blipFill rotWithShape="1">
          <a:blip r:embed="rId3">
            <a:alphaModFix/>
          </a:blip>
          <a:srcRect b="0" l="0" r="0" t="0"/>
          <a:stretch/>
        </p:blipFill>
        <p:spPr>
          <a:xfrm>
            <a:off x="9072348" y="2142699"/>
            <a:ext cx="1905000" cy="1905000"/>
          </a:xfrm>
          <a:prstGeom prst="rect">
            <a:avLst/>
          </a:prstGeom>
          <a:noFill/>
          <a:ln>
            <a:noFill/>
          </a:ln>
        </p:spPr>
      </p:pic>
      <p:sp>
        <p:nvSpPr>
          <p:cNvPr id="238" name="Google Shape;238;p9"/>
          <p:cNvSpPr/>
          <p:nvPr/>
        </p:nvSpPr>
        <p:spPr>
          <a:xfrm>
            <a:off x="8796626" y="3979613"/>
            <a:ext cx="3172460" cy="603885"/>
          </a:xfrm>
          <a:prstGeom prst="rect">
            <a:avLst/>
          </a:prstGeom>
          <a:solidFill>
            <a:schemeClr val="lt1"/>
          </a:solidFill>
          <a:ln cap="rnd" cmpd="sng" w="1587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Buriticá, M. (s/f). Carita feliz. [Imagen]. Recuperado de http://implantadacoclearfeliz.blogspot.com/2012/09/263-historia-de-la-carita-feliz.html</a:t>
            </a:r>
            <a:endParaRPr sz="1100">
              <a:solidFill>
                <a:schemeClr val="dk1"/>
              </a:solidFill>
              <a:latin typeface="Century Gothic"/>
              <a:ea typeface="Century Gothic"/>
              <a:cs typeface="Century Gothic"/>
              <a:sym typeface="Century Gothic"/>
            </a:endParaRPr>
          </a:p>
          <a:p>
            <a:pPr indent="0" lvl="0" marL="0" marR="0" rtl="0" algn="just">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 </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par>
                                <p:cTn fill="hold" nodeType="with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20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2000"/>
                                        <p:tgtEl>
                                          <p:spTgt spid="237"/>
                                        </p:tgtEl>
                                      </p:cBhvr>
                                    </p:animEffect>
                                  </p:childTnLst>
                                </p:cTn>
                              </p:par>
                              <p:par>
                                <p:cTn fill="hold" nodeType="with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2000"/>
                                        <p:tgtEl>
                                          <p:spTgt spid="2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piral">
  <a:themeElements>
    <a:clrScheme name="Espiral">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2018-04-03T13:36:59Z</dcterms:created>
  <dc:creator>CNSC_06</dc:creator>
</cp:coreProperties>
</file>