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8" r:id="rId2"/>
    <p:sldId id="263" r:id="rId3"/>
    <p:sldId id="299" r:id="rId4"/>
    <p:sldId id="303" r:id="rId5"/>
    <p:sldId id="279" r:id="rId6"/>
    <p:sldId id="259" r:id="rId7"/>
    <p:sldId id="260" r:id="rId8"/>
    <p:sldId id="276" r:id="rId9"/>
    <p:sldId id="309" r:id="rId10"/>
    <p:sldId id="288" r:id="rId11"/>
    <p:sldId id="289" r:id="rId12"/>
    <p:sldId id="272" r:id="rId13"/>
    <p:sldId id="270" r:id="rId14"/>
    <p:sldId id="286" r:id="rId15"/>
    <p:sldId id="296" r:id="rId16"/>
    <p:sldId id="290" r:id="rId17"/>
  </p:sldIdLst>
  <p:sldSz cx="12192000" cy="6858000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66"/>
    <a:srgbClr val="CCFFCC"/>
    <a:srgbClr val="FFFFCC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E0AAE8-131E-46C6-AE01-9C3D1FBCC4A7}" type="datetimeFigureOut">
              <a:rPr lang="es-PE" smtClean="0"/>
              <a:t>6/04/2020</a:t>
            </a:fld>
            <a:endParaRPr lang="es-PE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E386D7-2719-4CCE-8F8E-E28B9711463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484376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72043517e6_1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5" name="Google Shape;85;g72043517e6_1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133653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6A2B-D28E-4BDD-A1F9-86C2A92D7B26}" type="datetimeFigureOut">
              <a:rPr lang="es-PE" smtClean="0"/>
              <a:t>6/04/2020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5FFEC-D2CB-477E-9836-73930A4DB2E5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040367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6A2B-D28E-4BDD-A1F9-86C2A92D7B26}" type="datetimeFigureOut">
              <a:rPr lang="es-PE" smtClean="0"/>
              <a:t>6/04/2020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5FFEC-D2CB-477E-9836-73930A4DB2E5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954800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6A2B-D28E-4BDD-A1F9-86C2A92D7B26}" type="datetimeFigureOut">
              <a:rPr lang="es-PE" smtClean="0"/>
              <a:t>6/04/2020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5FFEC-D2CB-477E-9836-73930A4DB2E5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111638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6A2B-D28E-4BDD-A1F9-86C2A92D7B26}" type="datetimeFigureOut">
              <a:rPr lang="es-PE" smtClean="0"/>
              <a:t>6/04/2020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5FFEC-D2CB-477E-9836-73930A4DB2E5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222079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6A2B-D28E-4BDD-A1F9-86C2A92D7B26}" type="datetimeFigureOut">
              <a:rPr lang="es-PE" smtClean="0"/>
              <a:t>6/04/2020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5FFEC-D2CB-477E-9836-73930A4DB2E5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689272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6A2B-D28E-4BDD-A1F9-86C2A92D7B26}" type="datetimeFigureOut">
              <a:rPr lang="es-PE" smtClean="0"/>
              <a:t>6/04/2020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5FFEC-D2CB-477E-9836-73930A4DB2E5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931202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6A2B-D28E-4BDD-A1F9-86C2A92D7B26}" type="datetimeFigureOut">
              <a:rPr lang="es-PE" smtClean="0"/>
              <a:t>6/04/2020</a:t>
            </a:fld>
            <a:endParaRPr lang="es-PE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5FFEC-D2CB-477E-9836-73930A4DB2E5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719283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6A2B-D28E-4BDD-A1F9-86C2A92D7B26}" type="datetimeFigureOut">
              <a:rPr lang="es-PE" smtClean="0"/>
              <a:t>6/04/2020</a:t>
            </a:fld>
            <a:endParaRPr lang="es-PE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5FFEC-D2CB-477E-9836-73930A4DB2E5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624653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6A2B-D28E-4BDD-A1F9-86C2A92D7B26}" type="datetimeFigureOut">
              <a:rPr lang="es-PE" smtClean="0"/>
              <a:t>6/04/2020</a:t>
            </a:fld>
            <a:endParaRPr lang="es-PE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5FFEC-D2CB-477E-9836-73930A4DB2E5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582085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6A2B-D28E-4BDD-A1F9-86C2A92D7B26}" type="datetimeFigureOut">
              <a:rPr lang="es-PE" smtClean="0"/>
              <a:t>6/04/2020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5FFEC-D2CB-477E-9836-73930A4DB2E5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588935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6A2B-D28E-4BDD-A1F9-86C2A92D7B26}" type="datetimeFigureOut">
              <a:rPr lang="es-PE" smtClean="0"/>
              <a:t>6/04/2020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5FFEC-D2CB-477E-9836-73930A4DB2E5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249684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66A2B-D28E-4BDD-A1F9-86C2A92D7B26}" type="datetimeFigureOut">
              <a:rPr lang="es-PE" smtClean="0"/>
              <a:t>6/04/2020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5FFEC-D2CB-477E-9836-73930A4DB2E5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145276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ZvD5IKcbzDs" TargetMode="External"/><Relationship Id="rId2" Type="http://schemas.openxmlformats.org/officeDocument/2006/relationships/hyperlink" Target="https://www.youtube.com/watch?v=qdXk6HK8Tvo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506" y="591671"/>
            <a:ext cx="10461812" cy="562087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4652682" y="4101353"/>
            <a:ext cx="2097742" cy="739588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buClr>
                <a:schemeClr val="dk1"/>
              </a:buClr>
              <a:buSzPts val="2000"/>
            </a:pPr>
            <a:r>
              <a:rPr lang="en-US" sz="3200" b="1" dirty="0">
                <a:solidFill>
                  <a:schemeClr val="dk2"/>
                </a:solidFill>
                <a:latin typeface="Raleway"/>
                <a:ea typeface="Raleway"/>
                <a:cs typeface="Arial"/>
                <a:sym typeface="Raleway"/>
              </a:rPr>
              <a:t>2</a:t>
            </a:r>
            <a:r>
              <a:rPr lang="en-US" sz="3200" b="1" dirty="0" smtClean="0">
                <a:solidFill>
                  <a:schemeClr val="dk2"/>
                </a:solidFill>
                <a:latin typeface="Raleway"/>
                <a:ea typeface="Raleway"/>
                <a:cs typeface="Arial"/>
                <a:sym typeface="Raleway"/>
              </a:rPr>
              <a:t>° </a:t>
            </a:r>
            <a:r>
              <a:rPr lang="en-US" sz="3200" b="1" dirty="0" err="1">
                <a:solidFill>
                  <a:schemeClr val="dk2"/>
                </a:solidFill>
                <a:latin typeface="Raleway"/>
                <a:ea typeface="Raleway"/>
                <a:cs typeface="Arial"/>
                <a:sym typeface="Raleway"/>
              </a:rPr>
              <a:t>año</a:t>
            </a:r>
            <a:r>
              <a:rPr lang="en-US" sz="3200" b="1" dirty="0">
                <a:solidFill>
                  <a:schemeClr val="dk2"/>
                </a:solidFill>
                <a:latin typeface="Raleway"/>
                <a:ea typeface="Raleway"/>
                <a:cs typeface="Arial"/>
                <a:sym typeface="Raleway"/>
              </a:rPr>
              <a:t>.</a:t>
            </a:r>
            <a:endParaRPr lang="en-US" sz="3200" b="1" dirty="0">
              <a:solidFill>
                <a:srgbClr val="FF0000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  <p:extLst>
      <p:ext uri="{BB962C8B-B14F-4D97-AF65-F5344CB8AC3E}">
        <p14:creationId xmlns:p14="http://schemas.microsoft.com/office/powerpoint/2010/main" val="3685656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istoriadelperuenelprocesoamericanoymundial: INTERCULTURALIDAD Y 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706" y="188259"/>
            <a:ext cx="11752729" cy="6535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031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nterculturalismo: Características y Etapas - Lifeder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4128"/>
            <a:ext cx="12192000" cy="676387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xtLst/>
        </p:spPr>
      </p:pic>
    </p:spTree>
    <p:extLst>
      <p:ext uri="{BB962C8B-B14F-4D97-AF65-F5344CB8AC3E}">
        <p14:creationId xmlns:p14="http://schemas.microsoft.com/office/powerpoint/2010/main" val="317743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5494" y="282388"/>
            <a:ext cx="11618259" cy="6427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63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6177" y="336176"/>
            <a:ext cx="11416553" cy="6266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64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71" y="188640"/>
            <a:ext cx="11698941" cy="900572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s-PE" dirty="0" smtClean="0"/>
              <a:t> </a:t>
            </a:r>
            <a:br>
              <a:rPr lang="es-PE" dirty="0" smtClean="0"/>
            </a:br>
            <a:r>
              <a:rPr lang="es-PE" sz="2200" b="1" dirty="0" smtClean="0"/>
              <a:t>5</a:t>
            </a:r>
            <a:r>
              <a:rPr lang="es-PE" sz="2000" dirty="0" smtClean="0"/>
              <a:t>. </a:t>
            </a:r>
            <a:r>
              <a:rPr lang="es-PE" sz="2700" b="1" dirty="0" smtClean="0"/>
              <a:t>Identifica </a:t>
            </a:r>
            <a:r>
              <a:rPr lang="es-PE" sz="2700" dirty="0"/>
              <a:t>las </a:t>
            </a:r>
            <a:r>
              <a:rPr lang="es-PE" sz="2700" dirty="0" smtClean="0"/>
              <a:t>ideas mas </a:t>
            </a:r>
            <a:r>
              <a:rPr lang="es-PE" sz="2700" dirty="0"/>
              <a:t>importantes relacionadas con la formación de la </a:t>
            </a:r>
            <a:r>
              <a:rPr lang="es-PE" sz="2700" dirty="0" smtClean="0"/>
              <a:t>interculturalidad</a:t>
            </a:r>
            <a:r>
              <a:rPr lang="es-PE" sz="2700" dirty="0"/>
              <a:t> </a:t>
            </a:r>
            <a:r>
              <a:rPr lang="es-PE" sz="2700" dirty="0" smtClean="0"/>
              <a:t>a </a:t>
            </a:r>
            <a:r>
              <a:rPr lang="es-PE" sz="2700" smtClean="0"/>
              <a:t>través de </a:t>
            </a:r>
            <a:r>
              <a:rPr lang="es-PE" sz="2700"/>
              <a:t>u</a:t>
            </a:r>
            <a:r>
              <a:rPr lang="es-PE" sz="2700" smtClean="0"/>
              <a:t>n </a:t>
            </a:r>
            <a:r>
              <a:rPr lang="es-PE" sz="2700" dirty="0" smtClean="0"/>
              <a:t>cuestionario.</a:t>
            </a:r>
            <a:r>
              <a:rPr lang="es-PE" sz="2700" dirty="0"/>
              <a:t/>
            </a:r>
            <a:br>
              <a:rPr lang="es-PE" sz="2700" dirty="0"/>
            </a:br>
            <a:r>
              <a:rPr lang="es-PE" dirty="0"/>
              <a:t>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4471" y="1317812"/>
            <a:ext cx="11698941" cy="5351548"/>
          </a:xfrm>
          <a:solidFill>
            <a:srgbClr val="CCFF99"/>
          </a:solidFill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s-PE" altLang="en-US" dirty="0"/>
              <a:t>¿Qué es la interculturalidad?</a:t>
            </a:r>
          </a:p>
          <a:p>
            <a:pPr marL="514350" indent="-514350">
              <a:buFont typeface="+mj-lt"/>
              <a:buAutoNum type="arabicPeriod"/>
            </a:pPr>
            <a:r>
              <a:rPr lang="es-PE" altLang="en-US" dirty="0"/>
              <a:t>¿En que se fundamenta? </a:t>
            </a:r>
          </a:p>
          <a:p>
            <a:pPr marL="514350" indent="-514350">
              <a:buFont typeface="+mj-lt"/>
              <a:buAutoNum type="arabicPeriod"/>
            </a:pPr>
            <a:r>
              <a:rPr lang="es-PE" altLang="en-US" dirty="0"/>
              <a:t>¿Qué significa el respeto a interculturalidad?</a:t>
            </a:r>
          </a:p>
          <a:p>
            <a:pPr marL="514350" indent="-514350">
              <a:buFont typeface="+mj-lt"/>
              <a:buAutoNum type="arabicPeriod"/>
            </a:pPr>
            <a:r>
              <a:rPr lang="es-PE" altLang="en-US" dirty="0"/>
              <a:t>¿Expresa con tus palabras la diferencia que encuentras entre Interculturalidad, Multiculturalidad y Pluriculturalidad?</a:t>
            </a:r>
          </a:p>
          <a:p>
            <a:pPr marL="514350" indent="-514350">
              <a:buFont typeface="+mj-lt"/>
              <a:buAutoNum type="arabicPeriod"/>
            </a:pPr>
            <a:r>
              <a:rPr lang="es-PE" altLang="en-US" dirty="0"/>
              <a:t>¿</a:t>
            </a:r>
            <a:r>
              <a:rPr lang="es-PE" altLang="en-US" dirty="0" smtClean="0"/>
              <a:t>Cuáles son los valores de la interculturalidad?</a:t>
            </a:r>
          </a:p>
          <a:p>
            <a:pPr marL="514350" indent="-514350">
              <a:buFont typeface="+mj-lt"/>
              <a:buAutoNum type="arabicPeriod"/>
            </a:pPr>
            <a:r>
              <a:rPr lang="es-PE" altLang="en-US" dirty="0" smtClean="0"/>
              <a:t>¿Qué finalidad y objetivos tiene la interculturalidad?</a:t>
            </a:r>
          </a:p>
          <a:p>
            <a:pPr marL="514350" indent="-514350">
              <a:buFont typeface="+mj-lt"/>
              <a:buAutoNum type="arabicPeriod"/>
            </a:pPr>
            <a:r>
              <a:rPr lang="es-PE" altLang="en-US" dirty="0" smtClean="0"/>
              <a:t>¿Qué importancia tiene la interculturalidad para la formación de la identidad en la familia y sociedad?</a:t>
            </a:r>
          </a:p>
          <a:p>
            <a:pPr marL="514350" indent="-514350">
              <a:buFont typeface="+mj-lt"/>
              <a:buAutoNum type="arabicPeriod"/>
            </a:pPr>
            <a:r>
              <a:rPr lang="es-PE" altLang="en-US" dirty="0" smtClean="0"/>
              <a:t>¿Cómo pondrías en practica la Interculturalidad</a:t>
            </a:r>
            <a:r>
              <a:rPr lang="es-PE" alt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s-PE" altLang="en-US" dirty="0"/>
              <a:t>En estos momentos en el que nos vemos afectados por la pandemia </a:t>
            </a:r>
            <a:r>
              <a:rPr lang="es-PE" altLang="en-US"/>
              <a:t>global </a:t>
            </a:r>
            <a:r>
              <a:rPr lang="es-PE" altLang="en-US" smtClean="0"/>
              <a:t>    COVID </a:t>
            </a:r>
            <a:r>
              <a:rPr lang="es-PE" altLang="en-US" dirty="0"/>
              <a:t>– 19. ¿Qué debemos hacer para enfrentar esta situación como peruanos</a:t>
            </a:r>
            <a:r>
              <a:rPr lang="es-PE" altLang="en-US" dirty="0" smtClean="0"/>
              <a:t>?</a:t>
            </a:r>
            <a:endParaRPr lang="es-PE" altLang="en-US" dirty="0"/>
          </a:p>
          <a:p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757617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a 4"/>
          <p:cNvGraphicFramePr>
            <a:graphicFrameLocks noGrp="1"/>
          </p:cNvGraphicFramePr>
          <p:nvPr>
            <p:extLst/>
          </p:nvPr>
        </p:nvGraphicFramePr>
        <p:xfrm>
          <a:off x="900953" y="699247"/>
          <a:ext cx="10448365" cy="1463040"/>
        </p:xfrm>
        <a:graphic>
          <a:graphicData uri="http://schemas.openxmlformats.org/drawingml/2006/table">
            <a:tbl>
              <a:tblPr/>
              <a:tblGrid>
                <a:gridCol w="10448365">
                  <a:extLst>
                    <a:ext uri="{9D8B030D-6E8A-4147-A177-3AD203B41FA5}">
                      <a16:colId xmlns="" xmlns:a16="http://schemas.microsoft.com/office/drawing/2014/main" val="2015090643"/>
                    </a:ext>
                  </a:extLst>
                </a:gridCol>
              </a:tblGrid>
              <a:tr h="1411941">
                <a:tc>
                  <a:txBody>
                    <a:bodyPr/>
                    <a:lstStyle/>
                    <a:p>
                      <a:r>
                        <a:rPr lang="es-PE" dirty="0" smtClean="0"/>
                        <a:t>RUBRICA PARA CALIFICAR UN CUESTIONARIO</a:t>
                      </a:r>
                    </a:p>
                    <a:p>
                      <a:endParaRPr lang="es-PE" dirty="0" smtClean="0"/>
                    </a:p>
                    <a:p>
                      <a:r>
                        <a:rPr lang="es-PE" dirty="0" err="1" smtClean="0"/>
                        <a:t>Apellidosy</a:t>
                      </a:r>
                      <a:r>
                        <a:rPr lang="es-PE" baseline="0" dirty="0" smtClean="0"/>
                        <a:t> nombres                                                                                      N° Orden.________</a:t>
                      </a:r>
                    </a:p>
                    <a:p>
                      <a:r>
                        <a:rPr lang="es-PE" baseline="0" dirty="0" smtClean="0"/>
                        <a:t>Nivel: </a:t>
                      </a:r>
                      <a:r>
                        <a:rPr lang="es-PE" baseline="0" dirty="0" err="1" smtClean="0"/>
                        <a:t>Scundaria</a:t>
                      </a:r>
                      <a:r>
                        <a:rPr lang="es-PE" baseline="0" dirty="0" smtClean="0"/>
                        <a:t>             </a:t>
                      </a:r>
                      <a:r>
                        <a:rPr lang="es-PE" baseline="0" dirty="0" err="1" smtClean="0"/>
                        <a:t>Seccion</a:t>
                      </a:r>
                      <a:r>
                        <a:rPr lang="es-PE" baseline="0" dirty="0" smtClean="0"/>
                        <a:t>: _______________                              Fecha: ____  /______ 2020</a:t>
                      </a:r>
                    </a:p>
                    <a:p>
                      <a:r>
                        <a:rPr lang="es-PE" baseline="0" dirty="0" smtClean="0"/>
                        <a:t>Profesora: María Asmat Flores</a:t>
                      </a:r>
                      <a:endParaRPr lang="es-PE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75250"/>
                  </a:ext>
                </a:extLst>
              </a:tr>
            </a:tbl>
          </a:graphicData>
        </a:graphic>
      </p:graphicFrame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7540475"/>
              </p:ext>
            </p:extLst>
          </p:nvPr>
        </p:nvGraphicFramePr>
        <p:xfrm>
          <a:off x="914400" y="2164976"/>
          <a:ext cx="10434918" cy="3496236"/>
        </p:xfrm>
        <a:graphic>
          <a:graphicData uri="http://schemas.openxmlformats.org/drawingml/2006/table">
            <a:tbl>
              <a:tblPr/>
              <a:tblGrid>
                <a:gridCol w="10434918">
                  <a:extLst>
                    <a:ext uri="{9D8B030D-6E8A-4147-A177-3AD203B41FA5}">
                      <a16:colId xmlns="" xmlns:a16="http://schemas.microsoft.com/office/drawing/2014/main" val="1651169919"/>
                    </a:ext>
                  </a:extLst>
                </a:gridCol>
              </a:tblGrid>
              <a:tr h="349623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PE" dirty="0" smtClean="0">
                          <a:latin typeface="+mn-lt"/>
                        </a:rPr>
                        <a:t>Propósito de aprendizaje: </a:t>
                      </a:r>
                      <a:r>
                        <a:rPr lang="es-ES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Reconoce la importancia de  fomentar la</a:t>
                      </a:r>
                      <a:r>
                        <a:rPr lang="es-ES" baseline="0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 interculturalidad</a:t>
                      </a:r>
                      <a:r>
                        <a:rPr lang="es-ES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 a través del desarrollo de un cuestionario.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PE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183476568"/>
                  </a:ext>
                </a:extLst>
              </a:tr>
            </a:tbl>
          </a:graphicData>
        </a:graphic>
      </p:graphicFrame>
      <p:graphicFrame>
        <p:nvGraphicFramePr>
          <p:cNvPr id="13" name="Tab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075504"/>
              </p:ext>
            </p:extLst>
          </p:nvPr>
        </p:nvGraphicFramePr>
        <p:xfrm>
          <a:off x="914399" y="2770095"/>
          <a:ext cx="10448368" cy="3810143"/>
        </p:xfrm>
        <a:graphic>
          <a:graphicData uri="http://schemas.openxmlformats.org/drawingml/2006/table">
            <a:tbl>
              <a:tblPr firstRow="1" firstCol="1" lastRow="1" bandRow="1">
                <a:tableStyleId>{5940675A-B579-460E-94D1-54222C63F5DA}</a:tableStyleId>
              </a:tblPr>
              <a:tblGrid>
                <a:gridCol w="2612092">
                  <a:extLst>
                    <a:ext uri="{9D8B030D-6E8A-4147-A177-3AD203B41FA5}">
                      <a16:colId xmlns="" xmlns:a16="http://schemas.microsoft.com/office/drawing/2014/main" val="1835959325"/>
                    </a:ext>
                  </a:extLst>
                </a:gridCol>
                <a:gridCol w="2612092">
                  <a:extLst>
                    <a:ext uri="{9D8B030D-6E8A-4147-A177-3AD203B41FA5}">
                      <a16:colId xmlns="" xmlns:a16="http://schemas.microsoft.com/office/drawing/2014/main" val="512320723"/>
                    </a:ext>
                  </a:extLst>
                </a:gridCol>
                <a:gridCol w="2612092">
                  <a:extLst>
                    <a:ext uri="{9D8B030D-6E8A-4147-A177-3AD203B41FA5}">
                      <a16:colId xmlns="" xmlns:a16="http://schemas.microsoft.com/office/drawing/2014/main" val="3665738260"/>
                    </a:ext>
                  </a:extLst>
                </a:gridCol>
                <a:gridCol w="2612092">
                  <a:extLst>
                    <a:ext uri="{9D8B030D-6E8A-4147-A177-3AD203B41FA5}">
                      <a16:colId xmlns="" xmlns:a16="http://schemas.microsoft.com/office/drawing/2014/main" val="4231257500"/>
                    </a:ext>
                  </a:extLst>
                </a:gridCol>
              </a:tblGrid>
              <a:tr h="426863">
                <a:tc>
                  <a:txBody>
                    <a:bodyPr/>
                    <a:lstStyle/>
                    <a:p>
                      <a:pPr algn="ctr"/>
                      <a:r>
                        <a:rPr lang="es-PE" dirty="0" smtClean="0"/>
                        <a:t>AD</a:t>
                      </a:r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dirty="0" smtClean="0"/>
                        <a:t>A</a:t>
                      </a:r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dirty="0" smtClean="0"/>
                        <a:t>B</a:t>
                      </a:r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dirty="0" smtClean="0"/>
                        <a:t>C</a:t>
                      </a:r>
                      <a:endParaRPr lang="es-PE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8628575"/>
                  </a:ext>
                </a:extLst>
              </a:tr>
              <a:tr h="3297971">
                <a:tc>
                  <a:txBody>
                    <a:bodyPr/>
                    <a:lstStyle/>
                    <a:p>
                      <a:r>
                        <a:rPr lang="es-PE" sz="1600" b="1" dirty="0" smtClean="0"/>
                        <a:t>Reconoce</a:t>
                      </a:r>
                      <a:r>
                        <a:rPr lang="es-PE" sz="1600" dirty="0" smtClean="0"/>
                        <a:t> la información respondiendo a todas las preguntas del cuestionario en base a los conceptos básicos relacionados con la Interculturalidad, </a:t>
                      </a:r>
                      <a:r>
                        <a:rPr lang="es-PE" sz="1600" baseline="0" dirty="0" smtClean="0"/>
                        <a:t> de forma específica y propone acciones para generar una convivencia pacífica.</a:t>
                      </a:r>
                      <a:endParaRPr lang="es-PE" sz="1600" dirty="0" smtClean="0"/>
                    </a:p>
                    <a:p>
                      <a:endParaRPr lang="es-PE" dirty="0" smtClean="0"/>
                    </a:p>
                    <a:p>
                      <a:endParaRPr lang="es-PE" dirty="0" smtClean="0"/>
                    </a:p>
                    <a:p>
                      <a:r>
                        <a:rPr lang="es-PE" dirty="0" smtClean="0"/>
                        <a:t>NIVEL DE</a:t>
                      </a:r>
                    </a:p>
                    <a:p>
                      <a:r>
                        <a:rPr lang="es-PE" dirty="0" smtClean="0"/>
                        <a:t> LOGRO</a:t>
                      </a:r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E" sz="1600" b="1" dirty="0" smtClean="0"/>
                        <a:t>Reconoce</a:t>
                      </a:r>
                      <a:r>
                        <a:rPr lang="es-PE" sz="1600" dirty="0" smtClean="0"/>
                        <a:t> la información respondiendo a  algunas preguntas del cuestionario en base a los conceptos básicos relacionados con la Interculturalidad</a:t>
                      </a:r>
                      <a:r>
                        <a:rPr lang="es-PE" sz="1600" baseline="0" dirty="0" smtClean="0"/>
                        <a:t> y menciona acciones para generar una convivencia pacífica.</a:t>
                      </a:r>
                      <a:endParaRPr lang="es-P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E" sz="1600" b="1" dirty="0" smtClean="0"/>
                        <a:t>Reconoce</a:t>
                      </a:r>
                      <a:r>
                        <a:rPr lang="es-PE" sz="1600" dirty="0" smtClean="0"/>
                        <a:t> la información respondiendo a algunas de las preguntas del cuestionario en base a los conceptos básicos relacionados con la Interculturalidad, de</a:t>
                      </a:r>
                      <a:r>
                        <a:rPr lang="es-PE" sz="1600" baseline="0" dirty="0" smtClean="0"/>
                        <a:t> forma poco clara.</a:t>
                      </a:r>
                      <a:endParaRPr lang="es-P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PE" sz="1600" b="1" dirty="0" smtClean="0"/>
                        <a:t>Reconoce</a:t>
                      </a:r>
                      <a:r>
                        <a:rPr lang="es-PE" sz="1600" dirty="0" smtClean="0"/>
                        <a:t> la información respondiendo a dos preguntas del cuestionario en base a los conceptos básicos relacionados con la Interculturalidad, de</a:t>
                      </a:r>
                      <a:r>
                        <a:rPr lang="es-PE" sz="1600" baseline="0" dirty="0" smtClean="0"/>
                        <a:t> forma  confusa.</a:t>
                      </a:r>
                      <a:endParaRPr lang="es-PE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938443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838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90282" y="632012"/>
            <a:ext cx="10515600" cy="5558398"/>
          </a:xfrm>
          <a:solidFill>
            <a:srgbClr val="CCFF66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endParaRPr lang="es-PE" sz="6000" dirty="0" smtClean="0">
              <a:latin typeface="Comic Sans MS" panose="030F0702030302020204" pitchFamily="66" charset="0"/>
            </a:endParaRPr>
          </a:p>
          <a:p>
            <a:endParaRPr lang="es-PE" sz="6000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es-PE" sz="6000" dirty="0" smtClean="0">
                <a:latin typeface="Comic Sans MS" panose="030F0702030302020204" pitchFamily="66" charset="0"/>
              </a:rPr>
              <a:t>                Gracias…</a:t>
            </a:r>
            <a:endParaRPr lang="es-PE" sz="6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9514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72043517e6_1_65"/>
          <p:cNvSpPr txBox="1"/>
          <p:nvPr/>
        </p:nvSpPr>
        <p:spPr>
          <a:xfrm>
            <a:off x="551329" y="0"/>
            <a:ext cx="11322424" cy="708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 i="0" u="none" strike="noStrike" cap="none" dirty="0">
                <a:solidFill>
                  <a:srgbClr val="F1C232"/>
                </a:solidFill>
                <a:latin typeface="Arial"/>
                <a:ea typeface="Arial"/>
                <a:cs typeface="Arial"/>
                <a:sym typeface="Arial"/>
              </a:rPr>
              <a:t>#</a:t>
            </a:r>
            <a:r>
              <a:rPr lang="en-US" sz="2000" b="1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SeguimosAprendiendo</a:t>
            </a:r>
            <a:endParaRPr lang="en-US" sz="2800" b="1" dirty="0">
              <a:solidFill>
                <a:schemeClr val="dk2"/>
              </a:solidFill>
              <a:latin typeface="Raleway"/>
              <a:ea typeface="Arial"/>
              <a:cs typeface="Arial"/>
              <a:sym typeface="Raleway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800" i="0" u="none" strike="noStrike" cap="none" dirty="0" smtClean="0">
                <a:solidFill>
                  <a:schemeClr val="dk2"/>
                </a:solidFill>
                <a:latin typeface="Raleway"/>
                <a:ea typeface="Raleway"/>
                <a:cs typeface="Arial"/>
                <a:sym typeface="Raleway"/>
              </a:rPr>
              <a:t>Debate, ciudadanía y cívica. </a:t>
            </a:r>
            <a:r>
              <a:rPr lang="en-US" sz="2800" dirty="0" smtClean="0">
                <a:solidFill>
                  <a:schemeClr val="dk2"/>
                </a:solidFill>
                <a:latin typeface="Raleway"/>
                <a:ea typeface="Raleway"/>
                <a:cs typeface="Arial"/>
                <a:sym typeface="Raleway"/>
              </a:rPr>
              <a:t>2</a:t>
            </a:r>
            <a:r>
              <a:rPr lang="en-US" sz="2800" i="0" u="none" strike="noStrike" cap="none" dirty="0" smtClean="0">
                <a:solidFill>
                  <a:schemeClr val="dk2"/>
                </a:solidFill>
                <a:latin typeface="Raleway"/>
                <a:ea typeface="Raleway"/>
                <a:cs typeface="Arial"/>
                <a:sym typeface="Raleway"/>
              </a:rPr>
              <a:t>° </a:t>
            </a:r>
            <a:r>
              <a:rPr lang="en-US" sz="2800" i="0" u="none" strike="noStrike" cap="none" dirty="0" err="1" smtClean="0">
                <a:solidFill>
                  <a:schemeClr val="dk2"/>
                </a:solidFill>
                <a:latin typeface="Raleway"/>
                <a:ea typeface="Raleway"/>
                <a:cs typeface="Arial"/>
                <a:sym typeface="Raleway"/>
              </a:rPr>
              <a:t>año</a:t>
            </a:r>
            <a:r>
              <a:rPr lang="en-US" sz="2800" i="0" u="none" strike="noStrike" cap="none" dirty="0" smtClean="0">
                <a:solidFill>
                  <a:schemeClr val="dk2"/>
                </a:solidFill>
                <a:latin typeface="Raleway"/>
                <a:ea typeface="Raleway"/>
                <a:cs typeface="Arial"/>
                <a:sym typeface="Raleway"/>
              </a:rPr>
              <a:t>.</a:t>
            </a:r>
            <a:endParaRPr sz="2800" i="0" u="none" strike="noStrike" cap="none" dirty="0">
              <a:solidFill>
                <a:srgbClr val="FF0000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</a:pPr>
            <a:endParaRPr sz="2800" b="1" i="0" u="none" strike="noStrike" cap="none" dirty="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sz="2800" b="1" i="0" u="none" strike="noStrike" cap="none" dirty="0">
              <a:solidFill>
                <a:srgbClr val="FF0000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88" name="Google Shape;88;g72043517e6_1_65"/>
          <p:cNvSpPr txBox="1"/>
          <p:nvPr/>
        </p:nvSpPr>
        <p:spPr>
          <a:xfrm>
            <a:off x="141668" y="882813"/>
            <a:ext cx="12050332" cy="597518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R="107552" lvl="0" algn="just">
              <a:buClr>
                <a:schemeClr val="dk1"/>
              </a:buClr>
              <a:buSzPts val="2000"/>
            </a:pPr>
            <a:r>
              <a:rPr lang="es-PE" sz="2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Querido estudiante agustino:</a:t>
            </a:r>
          </a:p>
          <a:p>
            <a:pPr marR="107552" lvl="0" algn="just">
              <a:buClr>
                <a:schemeClr val="dk1"/>
              </a:buClr>
              <a:buSzPts val="2000"/>
            </a:pPr>
            <a:r>
              <a:rPr lang="es-PE" sz="2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Espero que te encuentres bien de salud y resguardado con tus seres queridos en casa. 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Continuando con nuestro trabajo académico</a:t>
            </a:r>
            <a:r>
              <a:rPr lang="en-US" sz="2400" b="0" i="0" u="none" strike="noStrike" cap="none" dirty="0">
                <a:solidFill>
                  <a:srgbClr val="F1C23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 i="0" u="none" strike="noStrike" cap="none" dirty="0">
                <a:solidFill>
                  <a:srgbClr val="F1C232"/>
                </a:solidFill>
                <a:latin typeface="Arial"/>
                <a:ea typeface="Arial"/>
                <a:cs typeface="Arial"/>
                <a:sym typeface="Arial"/>
              </a:rPr>
              <a:t>#</a:t>
            </a:r>
            <a:r>
              <a:rPr lang="en-US" sz="2400" b="1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SeguimosAprendiendo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he programado </a:t>
            </a:r>
            <a:endParaRPr lang="en-US" sz="2400" b="0" i="0" u="none" strike="noStrike" cap="none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del 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30 marzo al 8 de abril las siguientes </a:t>
            </a:r>
            <a:r>
              <a:rPr lang="en-US" sz="2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Actividades.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 animo a que sigas poniendo todo tu empeño y responsabilidad en este nuevo </a:t>
            </a:r>
            <a:r>
              <a:rPr lang="en-US" sz="2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aprendizaje </a:t>
            </a:r>
            <a:endParaRPr lang="en-US" sz="2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Del Area  </a:t>
            </a:r>
            <a:r>
              <a:rPr lang="en-US" sz="2400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Debate, ciudadanía y cívica :</a:t>
            </a:r>
            <a:r>
              <a:rPr lang="en-US" sz="2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 Interculturalidad.</a:t>
            </a:r>
            <a:endParaRPr sz="2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400" b="0" i="0" u="none" strike="noStrike" cap="none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</a:t>
            </a:r>
            <a:r>
              <a:rPr lang="en-US" sz="2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este PPT, encontrarás </a:t>
            </a:r>
            <a:r>
              <a:rPr lang="en-US" sz="2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actividades - cuestionario 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que deberás realizar </a:t>
            </a:r>
            <a:r>
              <a:rPr lang="en-US" sz="2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 retornar 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por el </a:t>
            </a:r>
            <a:r>
              <a:rPr lang="en-US" sz="24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lang="en-US" sz="2400" b="0" i="0" u="none" strike="noStrike" cap="none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ieweb</a:t>
            </a:r>
            <a:r>
              <a:rPr lang="en-US" sz="2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4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 adjunta la rúbrica </a:t>
            </a:r>
            <a:r>
              <a:rPr lang="en-US" sz="2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 </a:t>
            </a:r>
            <a:r>
              <a:rPr lang="en-US" sz="2400" b="0" i="0" u="none" strike="noStrike" cap="none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calificación</a:t>
            </a:r>
            <a:r>
              <a:rPr lang="en-US" sz="2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; la </a:t>
            </a:r>
            <a:r>
              <a:rPr lang="en-US" sz="2400" b="0" i="0" u="none" strike="noStrike" cap="none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cual</a:t>
            </a:r>
            <a:r>
              <a:rPr lang="en-US" sz="2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0" i="0" u="none" strike="noStrike" cap="none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tendrá</a:t>
            </a:r>
            <a:r>
              <a:rPr lang="en-US" sz="2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una NOTA</a:t>
            </a:r>
            <a:r>
              <a:rPr lang="en-US" sz="2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4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Si </a:t>
            </a:r>
            <a:r>
              <a:rPr lang="en-US" sz="2400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tienen</a:t>
            </a:r>
            <a:r>
              <a:rPr lang="en-US" sz="24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alguna</a:t>
            </a:r>
            <a:r>
              <a:rPr lang="en-US" sz="24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duda</a:t>
            </a:r>
            <a:r>
              <a:rPr lang="en-US" sz="24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no </a:t>
            </a:r>
            <a:r>
              <a:rPr lang="en-US" sz="2400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olviden</a:t>
            </a:r>
            <a:r>
              <a:rPr lang="en-US" sz="24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comunicarse</a:t>
            </a:r>
            <a:r>
              <a:rPr lang="en-US" sz="24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por</a:t>
            </a:r>
            <a:r>
              <a:rPr lang="en-US" sz="24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el </a:t>
            </a:r>
            <a:r>
              <a:rPr lang="en-US" sz="2400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foro</a:t>
            </a:r>
            <a:r>
              <a:rPr lang="en-US" sz="24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US" sz="2400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tareas</a:t>
            </a:r>
            <a:r>
              <a:rPr lang="en-US" sz="24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2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algn="just">
              <a:buClr>
                <a:schemeClr val="dk1"/>
              </a:buClr>
              <a:buSzPts val="2000"/>
            </a:pPr>
            <a:r>
              <a:rPr lang="en-US" sz="2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Lee 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detenidamente </a:t>
            </a:r>
            <a:r>
              <a:rPr lang="en-US" sz="2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cada diapositva </a:t>
            </a:r>
            <a:r>
              <a:rPr lang="en-US" sz="24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para que luego respondas a las preguntas de la </a:t>
            </a:r>
            <a:r>
              <a:rPr lang="en-US" sz="2400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actividad</a:t>
            </a:r>
            <a:r>
              <a:rPr lang="en-US" sz="24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s-PE" sz="2400" dirty="0">
                <a:solidFill>
                  <a:schemeClr val="accent1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lang="es-ES" sz="2000" dirty="0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dirty="0">
              <a:solidFill>
                <a:schemeClr val="dk1"/>
              </a:solidFill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dirty="0">
              <a:solidFill>
                <a:schemeClr val="dk1"/>
              </a:solidFill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30688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7918" y="203760"/>
            <a:ext cx="11712388" cy="629957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s-PE" dirty="0"/>
              <a:t>Debate, ciudadanía y </a:t>
            </a:r>
            <a:r>
              <a:rPr lang="es-PE" dirty="0" smtClean="0"/>
              <a:t>cívica: Interculturalidad.</a:t>
            </a:r>
            <a:endParaRPr lang="es-PE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7918" y="833716"/>
            <a:ext cx="11712388" cy="6024283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lvl="0" indent="0" algn="just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ts val="2000"/>
              <a:buNone/>
            </a:pPr>
            <a:r>
              <a:rPr lang="es-ES" b="1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Competencia</a:t>
            </a:r>
            <a:r>
              <a:rPr lang="es-ES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Convive y participa democráticamente.</a:t>
            </a:r>
            <a:endParaRPr lang="es-ES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ts val="2000"/>
              <a:buNone/>
            </a:pPr>
            <a:r>
              <a:rPr lang="es-ES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Capacidad</a:t>
            </a:r>
            <a:r>
              <a:rPr lang="es-ES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Interactúa con todas las personas.</a:t>
            </a:r>
            <a:endParaRPr lang="es-ES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ts val="2000"/>
              <a:buNone/>
            </a:pPr>
            <a:r>
              <a:rPr lang="es-ES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Destreza</a:t>
            </a:r>
            <a:r>
              <a:rPr lang="es-ES" dirty="0"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s-ES" dirty="0" smtClean="0">
                <a:latin typeface="Arial"/>
                <a:ea typeface="Arial"/>
                <a:cs typeface="Arial"/>
                <a:sym typeface="Arial"/>
              </a:rPr>
              <a:t>Reconocer</a:t>
            </a:r>
            <a:endParaRPr lang="es-ES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ts val="2000"/>
              <a:buNone/>
            </a:pPr>
            <a:r>
              <a:rPr lang="es-ES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Propósito de aprendizaje:</a:t>
            </a:r>
            <a:r>
              <a:rPr lang="es-ES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smtClean="0">
                <a:latin typeface="Arial"/>
                <a:ea typeface="Arial"/>
                <a:cs typeface="Arial"/>
                <a:sym typeface="Arial"/>
              </a:rPr>
              <a:t>Reconoce la importancia de  fomentar la interculturalidad a través de un cuestionario.</a:t>
            </a:r>
          </a:p>
          <a:p>
            <a:pPr marL="0" lvl="0" indent="0" algn="just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ts val="2000"/>
              <a:buNone/>
            </a:pPr>
            <a:r>
              <a:rPr lang="es-PE" dirty="0" smtClean="0">
                <a:latin typeface="Arial"/>
                <a:ea typeface="Arial"/>
                <a:cs typeface="Arial"/>
                <a:sym typeface="Arial"/>
              </a:rPr>
              <a:t>1.Observa con un familiar los siguientes videos: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000"/>
              <a:buNone/>
            </a:pPr>
            <a:r>
              <a:rPr lang="es-PE" dirty="0" smtClean="0">
                <a:hlinkClick r:id="rId2"/>
              </a:rPr>
              <a:t>https</a:t>
            </a:r>
            <a:r>
              <a:rPr lang="es-PE" dirty="0">
                <a:hlinkClick r:id="rId2"/>
              </a:rPr>
              <a:t>://www.youtube.com/watch?v=qdXk6HK8Tvo</a:t>
            </a:r>
            <a:r>
              <a:rPr lang="es-PE" dirty="0"/>
              <a:t> </a:t>
            </a:r>
            <a:r>
              <a:rPr lang="es-PE" dirty="0" smtClean="0"/>
              <a:t> ¿Qué </a:t>
            </a:r>
            <a:r>
              <a:rPr lang="es-PE" dirty="0"/>
              <a:t>es </a:t>
            </a:r>
            <a:r>
              <a:rPr lang="es-PE" dirty="0" smtClean="0"/>
              <a:t>interculturalidad? 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000"/>
              <a:buNone/>
            </a:pPr>
            <a:r>
              <a:rPr lang="es-PE" dirty="0" smtClean="0">
                <a:hlinkClick r:id="rId3"/>
              </a:rPr>
              <a:t>https://www.youtube.com/watch?v=ZvD5IKcbzDs</a:t>
            </a:r>
            <a:r>
              <a:rPr lang="es-PE" dirty="0" smtClean="0"/>
              <a:t> Interculturalidad: Un desafío.</a:t>
            </a:r>
            <a:endParaRPr lang="es-ES" dirty="0" smtClean="0">
              <a:latin typeface="Arial"/>
              <a:cs typeface="Arial"/>
              <a:sym typeface="Arial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000"/>
              <a:buNone/>
            </a:pPr>
            <a:endParaRPr lang="es-PE" dirty="0" smtClean="0"/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000"/>
              <a:buNone/>
            </a:pPr>
            <a:endParaRPr lang="es-ES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37053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</a:pPr>
            <a:r>
              <a:rPr lang="es-PE" sz="2400" dirty="0" smtClean="0"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s-PE" sz="2400" dirty="0">
                <a:latin typeface="Arial"/>
                <a:ea typeface="Arial"/>
                <a:cs typeface="Arial"/>
                <a:sym typeface="Arial"/>
              </a:rPr>
              <a:t>.¿Es posible el desarrollo de la interculturalidad para la búsqueda del bienestar común?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347130"/>
          </a:xfrm>
          <a:solidFill>
            <a:srgbClr val="CCFFCC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PE" dirty="0" smtClean="0"/>
              <a:t>Responde a la pregunta con su opinión personal.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PE" dirty="0" smtClean="0"/>
              <a:t> -----------------------------------------------------------------------------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PE" dirty="0" smtClean="0"/>
              <a:t>------------------------------------------------------------------------------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PE" dirty="0" smtClean="0"/>
              <a:t>------------------------------------------------------------------------------ </a:t>
            </a:r>
            <a:endParaRPr lang="es-PE" dirty="0"/>
          </a:p>
          <a:p>
            <a:pPr>
              <a:buFont typeface="Wingdings" panose="05000000000000000000" pitchFamily="2" charset="2"/>
              <a:buChar char="Ø"/>
            </a:pPr>
            <a:endParaRPr lang="es-PE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739147" y="4537880"/>
            <a:ext cx="10515600" cy="1746063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smtClean="0"/>
              <a:t/>
            </a:r>
            <a:br>
              <a:rPr lang="es-ES" sz="3200" b="1" smtClean="0"/>
            </a:br>
            <a:r>
              <a:rPr lang="es-ES" sz="3200" b="1" smtClean="0"/>
              <a:t>3. Reconoce las características de la Interculturalidad: (Identifica Multiculturalidad y Pluriculturalidad</a:t>
            </a:r>
            <a:r>
              <a:rPr lang="es-ES" sz="3200" smtClean="0"/>
              <a:t> a través de la información presentada en las diapositivas.</a:t>
            </a:r>
            <a:br>
              <a:rPr lang="es-ES" sz="3200" smtClean="0"/>
            </a:br>
            <a:endParaRPr lang="es-PE" sz="3200" dirty="0"/>
          </a:p>
        </p:txBody>
      </p:sp>
    </p:spTree>
    <p:extLst>
      <p:ext uri="{BB962C8B-B14F-4D97-AF65-F5344CB8AC3E}">
        <p14:creationId xmlns:p14="http://schemas.microsoft.com/office/powerpoint/2010/main" val="20433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7508384" y="4237149"/>
            <a:ext cx="386366" cy="3090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3600" dirty="0" smtClean="0">
                <a:solidFill>
                  <a:schemeClr val="tx1"/>
                </a:solidFill>
              </a:rPr>
              <a:t>.</a:t>
            </a:r>
            <a:endParaRPr lang="es-PE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91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983346" y="6220496"/>
            <a:ext cx="8718998" cy="4378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PE" sz="1200" dirty="0" err="1" smtClean="0">
                <a:solidFill>
                  <a:schemeClr val="tx1"/>
                </a:solidFill>
              </a:rPr>
              <a:t>Slideplayer</a:t>
            </a:r>
            <a:r>
              <a:rPr lang="es-PE" sz="1200" dirty="0" smtClean="0">
                <a:solidFill>
                  <a:schemeClr val="tx1"/>
                </a:solidFill>
              </a:rPr>
              <a:t>. (s./f.) Interculturalidad. Recuperado </a:t>
            </a:r>
            <a:r>
              <a:rPr lang="es-PE" sz="1200" dirty="0" err="1" smtClean="0">
                <a:solidFill>
                  <a:schemeClr val="tx1"/>
                </a:solidFill>
              </a:rPr>
              <a:t>de:https</a:t>
            </a:r>
            <a:r>
              <a:rPr lang="es-PE" sz="1200" dirty="0">
                <a:solidFill>
                  <a:schemeClr val="tx1"/>
                </a:solidFill>
              </a:rPr>
              <a:t>://slideplayer.es/</a:t>
            </a:r>
            <a:r>
              <a:rPr lang="es-PE" sz="1200" dirty="0" err="1">
                <a:solidFill>
                  <a:schemeClr val="tx1"/>
                </a:solidFill>
              </a:rPr>
              <a:t>slide</a:t>
            </a:r>
            <a:r>
              <a:rPr lang="es-PE" sz="1200" dirty="0">
                <a:solidFill>
                  <a:schemeClr val="tx1"/>
                </a:solidFill>
              </a:rPr>
              <a:t>/5555476/</a:t>
            </a:r>
          </a:p>
        </p:txBody>
      </p:sp>
    </p:spTree>
    <p:extLst>
      <p:ext uri="{BB962C8B-B14F-4D97-AF65-F5344CB8AC3E}">
        <p14:creationId xmlns:p14="http://schemas.microsoft.com/office/powerpoint/2010/main" val="324871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176" y="295836"/>
            <a:ext cx="11470342" cy="6414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27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3373" y="138448"/>
            <a:ext cx="11618259" cy="6414247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-425003" y="6230724"/>
            <a:ext cx="5563674" cy="4378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PE" sz="1200" dirty="0" err="1" smtClean="0">
                <a:solidFill>
                  <a:schemeClr val="tx1"/>
                </a:solidFill>
              </a:rPr>
              <a:t>Slideplayer</a:t>
            </a:r>
            <a:r>
              <a:rPr lang="es-PE" sz="1200" dirty="0" smtClean="0">
                <a:solidFill>
                  <a:schemeClr val="tx1"/>
                </a:solidFill>
              </a:rPr>
              <a:t>. (s./f.) Interculturalidad. Recuperado </a:t>
            </a:r>
            <a:r>
              <a:rPr lang="es-PE" sz="1200" dirty="0" err="1" smtClean="0">
                <a:solidFill>
                  <a:schemeClr val="tx1"/>
                </a:solidFill>
              </a:rPr>
              <a:t>de:https</a:t>
            </a:r>
            <a:r>
              <a:rPr lang="es-PE" sz="1200" dirty="0">
                <a:solidFill>
                  <a:schemeClr val="tx1"/>
                </a:solidFill>
              </a:rPr>
              <a:t>://slideplayer.es/</a:t>
            </a:r>
            <a:r>
              <a:rPr lang="es-PE" sz="1200" dirty="0" err="1">
                <a:solidFill>
                  <a:schemeClr val="tx1"/>
                </a:solidFill>
              </a:rPr>
              <a:t>slide</a:t>
            </a:r>
            <a:r>
              <a:rPr lang="es-PE" sz="1200" dirty="0">
                <a:solidFill>
                  <a:schemeClr val="tx1"/>
                </a:solidFill>
              </a:rPr>
              <a:t>/5555476/</a:t>
            </a:r>
          </a:p>
        </p:txBody>
      </p:sp>
    </p:spTree>
    <p:extLst>
      <p:ext uri="{BB962C8B-B14F-4D97-AF65-F5344CB8AC3E}">
        <p14:creationId xmlns:p14="http://schemas.microsoft.com/office/powerpoint/2010/main" val="24595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</p:nvPr>
        </p:nvGraphicFramePr>
        <p:xfrm>
          <a:off x="838200" y="1828799"/>
          <a:ext cx="10515600" cy="44644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>
                  <a:extLst>
                    <a:ext uri="{9D8B030D-6E8A-4147-A177-3AD203B41FA5}">
                      <a16:colId xmlns="" xmlns:a16="http://schemas.microsoft.com/office/drawing/2014/main" val="3137841091"/>
                    </a:ext>
                  </a:extLst>
                </a:gridCol>
                <a:gridCol w="3505200">
                  <a:extLst>
                    <a:ext uri="{9D8B030D-6E8A-4147-A177-3AD203B41FA5}">
                      <a16:colId xmlns="" xmlns:a16="http://schemas.microsoft.com/office/drawing/2014/main" val="808722186"/>
                    </a:ext>
                  </a:extLst>
                </a:gridCol>
                <a:gridCol w="3505200">
                  <a:extLst>
                    <a:ext uri="{9D8B030D-6E8A-4147-A177-3AD203B41FA5}">
                      <a16:colId xmlns="" xmlns:a16="http://schemas.microsoft.com/office/drawing/2014/main" val="3867321811"/>
                    </a:ext>
                  </a:extLst>
                </a:gridCol>
              </a:tblGrid>
              <a:tr h="831730">
                <a:tc>
                  <a:txBody>
                    <a:bodyPr/>
                    <a:lstStyle/>
                    <a:p>
                      <a:r>
                        <a:rPr lang="es-PE" sz="2800" dirty="0" smtClean="0">
                          <a:solidFill>
                            <a:schemeClr val="tx1"/>
                          </a:solidFill>
                        </a:rPr>
                        <a:t>INTERCULTURALIDAD</a:t>
                      </a:r>
                      <a:endParaRPr lang="es-PE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PE" sz="2800" dirty="0" smtClean="0">
                          <a:solidFill>
                            <a:schemeClr val="tx1"/>
                          </a:solidFill>
                        </a:rPr>
                        <a:t>MULTICULTURALIDAD</a:t>
                      </a:r>
                      <a:endParaRPr lang="es-PE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PE" sz="2800" dirty="0" smtClean="0">
                          <a:solidFill>
                            <a:schemeClr val="tx1"/>
                          </a:solidFill>
                        </a:rPr>
                        <a:t>PLURICULTURALIDAD</a:t>
                      </a:r>
                      <a:endParaRPr lang="es-PE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23907070"/>
                  </a:ext>
                </a:extLst>
              </a:tr>
              <a:tr h="1400481">
                <a:tc>
                  <a:txBody>
                    <a:bodyPr/>
                    <a:lstStyle/>
                    <a:p>
                      <a:endParaRPr lang="es-PE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PE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PE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64406852"/>
                  </a:ext>
                </a:extLst>
              </a:tr>
              <a:tr h="2232212">
                <a:tc>
                  <a:txBody>
                    <a:bodyPr/>
                    <a:lstStyle/>
                    <a:p>
                      <a:endParaRPr lang="es-PE" dirty="0"/>
                    </a:p>
                  </a:txBody>
                  <a:tcPr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PE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PE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167743209"/>
                  </a:ext>
                </a:extLst>
              </a:tr>
            </a:tbl>
          </a:graphicData>
        </a:graphic>
      </p:graphicFrame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694" y="225412"/>
            <a:ext cx="10641106" cy="1442023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7839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1251</TotalTime>
  <Words>547</Words>
  <Application>Microsoft Office PowerPoint</Application>
  <PresentationFormat>Panorámica</PresentationFormat>
  <Paragraphs>70</Paragraphs>
  <Slides>16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Comic Sans MS</vt:lpstr>
      <vt:lpstr>Raleway</vt:lpstr>
      <vt:lpstr>Wingdings</vt:lpstr>
      <vt:lpstr>Tema de Office</vt:lpstr>
      <vt:lpstr>Presentación de PowerPoint</vt:lpstr>
      <vt:lpstr>Presentación de PowerPoint</vt:lpstr>
      <vt:lpstr>Debate, ciudadanía y cívica: Interculturalidad.</vt:lpstr>
      <vt:lpstr>2.¿Es posible el desarrollo de la interculturalidad para la búsqueda del bienestar común?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 5. Identifica las ideas mas importantes relacionadas con la formación de la interculturalidad a través de un cuestionario.  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Computer</dc:creator>
  <cp:lastModifiedBy>carlos edmundo samanez caceres</cp:lastModifiedBy>
  <cp:revision>68</cp:revision>
  <dcterms:created xsi:type="dcterms:W3CDTF">2020-03-26T20:59:57Z</dcterms:created>
  <dcterms:modified xsi:type="dcterms:W3CDTF">2020-04-07T03:24:44Z</dcterms:modified>
</cp:coreProperties>
</file>