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y="6858000" cx="12192000"/>
  <p:notesSz cx="6858000" cy="9144000"/>
  <p:embeddedFontLst>
    <p:embeddedFont>
      <p:font typeface="Raleway"/>
      <p:regular r:id="rId44"/>
      <p:bold r:id="rId45"/>
      <p:italic r:id="rId46"/>
      <p:boldItalic r:id="rId47"/>
    </p:embeddedFont>
    <p:embeddedFont>
      <p:font typeface="Century Gothic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B2E90D5B-25B9-49E8-A8E8-2A6F093A2307}">
  <a:tblStyle styleId="{B2E90D5B-25B9-49E8-A8E8-2A6F093A2307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font" Target="fonts/Raleway-regular.fntdata"/><Relationship Id="rId43" Type="http://schemas.openxmlformats.org/officeDocument/2006/relationships/slide" Target="slides/slide38.xml"/><Relationship Id="rId46" Type="http://schemas.openxmlformats.org/officeDocument/2006/relationships/font" Target="fonts/Raleway-italic.fntdata"/><Relationship Id="rId45" Type="http://schemas.openxmlformats.org/officeDocument/2006/relationships/font" Target="fonts/Raleway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CenturyGothic-regular.fntdata"/><Relationship Id="rId47" Type="http://schemas.openxmlformats.org/officeDocument/2006/relationships/font" Target="fonts/Raleway-boldItalic.fntdata"/><Relationship Id="rId49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CenturyGothic-boldItalic.fntdata"/><Relationship Id="rId50" Type="http://schemas.openxmlformats.org/officeDocument/2006/relationships/font" Target="fonts/CenturyGothic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" type="body"/>
          </p:nvPr>
        </p:nvSpPr>
        <p:spPr>
          <a:xfrm rot="5400000">
            <a:off x="3872484" y="-562356"/>
            <a:ext cx="4023360" cy="97200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showMasterSp="0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/>
          <p:nvPr>
            <p:ph type="title"/>
          </p:nvPr>
        </p:nvSpPr>
        <p:spPr>
          <a:xfrm rot="5400000">
            <a:off x="7334251" y="2152650"/>
            <a:ext cx="54102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" type="body"/>
          </p:nvPr>
        </p:nvSpPr>
        <p:spPr>
          <a:xfrm rot="5400000">
            <a:off x="2076451" y="-323850"/>
            <a:ext cx="5410200" cy="75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92" name="Google Shape;92;p12"/>
          <p:cNvCxnSpPr/>
          <p:nvPr/>
        </p:nvCxnSpPr>
        <p:spPr>
          <a:xfrm rot="10800000">
            <a:off x="10058400" y="59263"/>
            <a:ext cx="0" cy="9144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showMasterSp="0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showMasterSp="0" type="title">
  <p:cSld name="TITLE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482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5"/>
          <p:cNvSpPr txBox="1"/>
          <p:nvPr>
            <p:ph type="ctr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subTitle"/>
          </p:nvPr>
        </p:nvSpPr>
        <p:spPr>
          <a:xfrm>
            <a:off x="8610600" y="4960137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9" name="Google Shape;39;p5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showMasterSp="0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D9A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6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6"/>
          <p:cNvSpPr txBox="1"/>
          <p:nvPr>
            <p:ph type="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b="0"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8610600" y="4960137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8" name="Google Shape;48;p6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" type="body"/>
          </p:nvPr>
        </p:nvSpPr>
        <p:spPr>
          <a:xfrm>
            <a:off x="1024127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2" type="body"/>
          </p:nvPr>
        </p:nvSpPr>
        <p:spPr>
          <a:xfrm>
            <a:off x="5989320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1024128" y="2179636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137150" spcFirstLastPara="1" rIns="13715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b="0" sz="2300" cap="none">
                <a:solidFill>
                  <a:schemeClr val="accen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9" name="Google Shape;59;p8"/>
          <p:cNvSpPr txBox="1"/>
          <p:nvPr>
            <p:ph idx="2" type="body"/>
          </p:nvPr>
        </p:nvSpPr>
        <p:spPr>
          <a:xfrm>
            <a:off x="1024128" y="2967788"/>
            <a:ext cx="4754880" cy="3341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3" type="body"/>
          </p:nvPr>
        </p:nvSpPr>
        <p:spPr>
          <a:xfrm>
            <a:off x="5990888" y="2179636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137150" spcFirstLastPara="1" rIns="13715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b="0" sz="2300" cap="none">
                <a:solidFill>
                  <a:schemeClr val="accen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1" name="Google Shape;61;p8"/>
          <p:cNvSpPr txBox="1"/>
          <p:nvPr>
            <p:ph idx="4" type="body"/>
          </p:nvPr>
        </p:nvSpPr>
        <p:spPr>
          <a:xfrm>
            <a:off x="5990888" y="2967788"/>
            <a:ext cx="4754880" cy="3341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type="title"/>
          </p:nvPr>
        </p:nvSpPr>
        <p:spPr>
          <a:xfrm>
            <a:off x="1024128" y="471509"/>
            <a:ext cx="43891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wentieth Century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5715000" y="822960"/>
            <a:ext cx="5678424" cy="5184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Char char=" 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🢝"/>
              <a:defRPr sz="2000"/>
            </a:lvl2pPr>
            <a:lvl3pPr indent="-3302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3pPr>
            <a:lvl4pPr indent="-3302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5pPr>
            <a:lvl6pPr indent="-3302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6pPr>
            <a:lvl7pPr indent="-3302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7pPr>
            <a:lvl8pPr indent="-3302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8pPr>
            <a:lvl9pPr indent="-3302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Char char="🢝"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1024128" y="2257506"/>
            <a:ext cx="4389120" cy="3762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9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9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showMasterSp="0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/>
          <p:nvPr>
            <p:ph type="title"/>
          </p:nvPr>
        </p:nvSpPr>
        <p:spPr>
          <a:xfrm>
            <a:off x="457200" y="4960138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/>
          <p:nvPr>
            <p:ph idx="2" type="pic"/>
          </p:nvPr>
        </p:nvSpPr>
        <p:spPr>
          <a:xfrm>
            <a:off x="0" y="-1"/>
            <a:ext cx="12188952" cy="4572000"/>
          </a:xfrm>
          <a:prstGeom prst="rect">
            <a:avLst/>
          </a:prstGeom>
          <a:solidFill>
            <a:srgbClr val="76CEEF"/>
          </a:solidFill>
          <a:ln>
            <a:noFill/>
          </a:ln>
        </p:spPr>
        <p:txBody>
          <a:bodyPr anchorCtr="0" anchor="t" bIns="45700" lIns="457200" spcFirstLastPara="1" rIns="45700" wrap="square" tIns="3657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wentieth Century"/>
              <a:buNone/>
              <a:defRPr b="0" i="0" sz="32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75" name="Google Shape;75;p10"/>
          <p:cNvSpPr txBox="1"/>
          <p:nvPr>
            <p:ph idx="1" type="body"/>
          </p:nvPr>
        </p:nvSpPr>
        <p:spPr>
          <a:xfrm>
            <a:off x="8610600" y="4960138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6" name="Google Shape;76;p10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9" name="Google Shape;79;p10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b="0" i="0" sz="5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683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Twentieth Century"/>
              <a:buChar char=" "/>
              <a:defRPr b="0" i="0" sz="22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🢝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5" name="Google Shape;15;p1"/>
          <p:cNvCxnSpPr/>
          <p:nvPr/>
        </p:nvCxnSpPr>
        <p:spPr>
          <a:xfrm rot="10800000">
            <a:off x="762000" y="826324"/>
            <a:ext cx="0" cy="9144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youtube.com/watch?v=O78UfDkGhRs" TargetMode="External"/><Relationship Id="rId4" Type="http://schemas.openxmlformats.org/officeDocument/2006/relationships/hyperlink" Target="https://www.youtube.com/watch?v=TUw4tjsBCmg" TargetMode="External"/><Relationship Id="rId5" Type="http://schemas.openxmlformats.org/officeDocument/2006/relationships/hyperlink" Target="https://www.youtube.com/watch?v=xteEjYsroFU" TargetMode="External"/><Relationship Id="rId6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youtube.com/watch?v=h4eueDYPTIg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4.png"/><Relationship Id="rId5" Type="http://schemas.openxmlformats.org/officeDocument/2006/relationships/hyperlink" Target="https://image.freepik.com/vector-gratis/diagrama-que-muestra-coronavirus-sintomas-prevenciones_1639-13358.jpg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3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0.gif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s://www.youtube.com/results?sp=mAEB&amp;search_query=my+body+pinkfong" TargetMode="External"/><Relationship Id="rId4" Type="http://schemas.openxmlformats.org/officeDocument/2006/relationships/image" Target="../media/image3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www.youtube.com/watch?v=O78UfDkGhRs" TargetMode="External"/><Relationship Id="rId4" Type="http://schemas.openxmlformats.org/officeDocument/2006/relationships/image" Target="../media/image11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s://www.youtube.com/watch?v=RKCxrbuKNx8" TargetMode="External"/><Relationship Id="rId4" Type="http://schemas.openxmlformats.org/officeDocument/2006/relationships/hyperlink" Target="https://www.youtube.com/watch?v=RKCxrbuKNx8" TargetMode="External"/><Relationship Id="rId5" Type="http://schemas.openxmlformats.org/officeDocument/2006/relationships/hyperlink" Target="https://www.youtube.com/watch?v=RKCxrbuKNx8" TargetMode="External"/><Relationship Id="rId6" Type="http://schemas.openxmlformats.org/officeDocument/2006/relationships/image" Target="../media/image3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2.jpg"/><Relationship Id="rId5" Type="http://schemas.openxmlformats.org/officeDocument/2006/relationships/image" Target="../media/image9.jpg"/><Relationship Id="rId6" Type="http://schemas.openxmlformats.org/officeDocument/2006/relationships/image" Target="../media/image6.jpg"/><Relationship Id="rId7" Type="http://schemas.openxmlformats.org/officeDocument/2006/relationships/image" Target="../media/image8.jpg"/><Relationship Id="rId8" Type="http://schemas.openxmlformats.org/officeDocument/2006/relationships/image" Target="../media/image7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3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wheelofnames.com/" TargetMode="External"/><Relationship Id="rId4" Type="http://schemas.openxmlformats.org/officeDocument/2006/relationships/hyperlink" Target="https://wheelofnames.com/" TargetMode="External"/><Relationship Id="rId5" Type="http://schemas.openxmlformats.org/officeDocument/2006/relationships/image" Target="../media/image3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8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www.youtube.com/results?sp=mAEB&amp;search_query=my+body+pinkfong" TargetMode="External"/><Relationship Id="rId4" Type="http://schemas.openxmlformats.org/officeDocument/2006/relationships/image" Target="../media/image3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hyperlink" Target="https://www.youtube.com/watch?v=O78UfDkGhRs" TargetMode="External"/><Relationship Id="rId4" Type="http://schemas.openxmlformats.org/officeDocument/2006/relationships/hyperlink" Target="https://www.youtube.com/watch?v=2O975ewRT7Q" TargetMode="External"/><Relationship Id="rId5" Type="http://schemas.openxmlformats.org/officeDocument/2006/relationships/image" Target="../media/image11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hyperlink" Target="https://www.youtube.com/watch?v=hD1kDoXuvws" TargetMode="External"/><Relationship Id="rId4" Type="http://schemas.openxmlformats.org/officeDocument/2006/relationships/image" Target="../media/image3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4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hyperlink" Target="https://www.youtube.com/watch?v=LoSu4FwFMwU" TargetMode="External"/><Relationship Id="rId4" Type="http://schemas.openxmlformats.org/officeDocument/2006/relationships/image" Target="../media/image3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youtube.com/watch?v=O78UfDkGhRs" TargetMode="External"/><Relationship Id="rId4" Type="http://schemas.openxmlformats.org/officeDocument/2006/relationships/hyperlink" Target="https://www.youtube.com/watch?v=TUw4tjsBCmg" TargetMode="External"/><Relationship Id="rId5" Type="http://schemas.openxmlformats.org/officeDocument/2006/relationships/hyperlink" Target="https://www.youtube.com/watch?v=xteEjYsroFU" TargetMode="External"/><Relationship Id="rId6" Type="http://schemas.openxmlformats.org/officeDocument/2006/relationships/hyperlink" Target="https://www.youtube.com/watch?v=2O975ewRT7Q" TargetMode="External"/><Relationship Id="rId7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1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lantilla de marco con niños felices - Descargar Vectores Gratis ..." id="98" name="Google Shape;9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8086" y="143838"/>
            <a:ext cx="11835829" cy="671416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3"/>
          <p:cNvSpPr txBox="1"/>
          <p:nvPr>
            <p:ph type="title"/>
          </p:nvPr>
        </p:nvSpPr>
        <p:spPr>
          <a:xfrm>
            <a:off x="1024128" y="1356188"/>
            <a:ext cx="9720072" cy="728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Arial"/>
              <a:buNone/>
            </a:pPr>
            <a:r>
              <a:rPr lang="en-US" sz="4000">
                <a:latin typeface="Arial"/>
                <a:ea typeface="Arial"/>
                <a:cs typeface="Arial"/>
                <a:sym typeface="Arial"/>
              </a:rPr>
              <a:t>                   #KEEP ON LEARNING</a:t>
            </a:r>
            <a:endParaRPr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3"/>
          <p:cNvSpPr txBox="1"/>
          <p:nvPr>
            <p:ph idx="1" type="body"/>
          </p:nvPr>
        </p:nvSpPr>
        <p:spPr>
          <a:xfrm>
            <a:off x="1858617" y="2242335"/>
            <a:ext cx="8259418" cy="3502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254000" lvl="0" marL="9144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Char char=" "/>
            </a:pPr>
            <a:r>
              <a:rPr b="1" lang="en-US" sz="4000">
                <a:latin typeface="Arial"/>
                <a:ea typeface="Arial"/>
                <a:cs typeface="Arial"/>
                <a:sym typeface="Arial"/>
              </a:rPr>
              <a:t>SECOND TERM </a:t>
            </a:r>
            <a:endParaRPr/>
          </a:p>
          <a:p>
            <a:pPr indent="-254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4000"/>
              <a:buChar char=" "/>
            </a:pPr>
            <a:r>
              <a:rPr b="1" lang="en-US" sz="4000">
                <a:latin typeface="Arial"/>
                <a:ea typeface="Arial"/>
                <a:cs typeface="Arial"/>
                <a:sym typeface="Arial"/>
              </a:rPr>
              <a:t>4   A y B</a:t>
            </a:r>
            <a:endParaRPr/>
          </a:p>
          <a:p>
            <a:pPr indent="-254000" lvl="0" marL="9144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4000"/>
              <a:buChar char=" "/>
            </a:pPr>
            <a:r>
              <a:rPr b="1" lang="en-US" sz="4000">
                <a:latin typeface="Arial"/>
                <a:ea typeface="Arial"/>
                <a:cs typeface="Arial"/>
                <a:sym typeface="Arial"/>
              </a:rPr>
              <a:t>Teacher: Miss Lula Vásquez Delgado.</a:t>
            </a:r>
            <a:endParaRPr/>
          </a:p>
        </p:txBody>
      </p:sp>
      <p:pic>
        <p:nvPicPr>
          <p:cNvPr id="101" name="Google Shape;10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7800" y="1290001"/>
            <a:ext cx="2468217" cy="1620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Cuarta Fase </a:t>
            </a:r>
            <a:b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DÍA </a:t>
            </a: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(2)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 Aprendiendo</a:t>
            </a:r>
            <a:endParaRPr b="1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GOOGLE MEET (</a:t>
            </a:r>
            <a:r>
              <a:rPr b="1" lang="en-US" sz="28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MISS LULA VÁSQUEZ D.</a:t>
            </a:r>
            <a:r>
              <a:rPr b="1" i="0" lang="en-US" sz="2800" u="none" cap="none" strike="noStrik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)</a:t>
            </a:r>
            <a:endParaRPr b="1" i="0" sz="2800" u="none" cap="none" strike="noStrik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t/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2"/>
          <p:cNvSpPr txBox="1"/>
          <p:nvPr/>
        </p:nvSpPr>
        <p:spPr>
          <a:xfrm>
            <a:off x="838200" y="1545021"/>
            <a:ext cx="10236436" cy="44859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71450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Inicio: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ponemos en presencia del nuestro Padre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https://www.youtube.com/watch?v=O78UfDkGhRs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y nuestra Madre 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4"/>
              </a:rPr>
              <a:t>https://www.youtube.com/watch?v=TUw4tjsBCmg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Cantan  y bailan la canción  de bienvenida.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Recuerdan las reglas del aula entonando una canción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5"/>
              </a:rPr>
              <a:t>https://www.youtube.com/watch?v=xteEjYsroFU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Desarrollo: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Observan  una imagen el video sobre la ´´My body  ´´. Responden preguntas: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Entonan la canción :  My body.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Cierre: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Luego los niños y niñas responderán preguntas relacionadas al  tema .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Entonan la canción Good Bye  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Happy Kids stock illustration. Illustration of children - 3666519" id="191" name="Google Shape;191;p22"/>
          <p:cNvPicPr preferRelativeResize="0"/>
          <p:nvPr/>
        </p:nvPicPr>
        <p:blipFill rotWithShape="1">
          <a:blip r:embed="rId6">
            <a:alphaModFix/>
          </a:blip>
          <a:srcRect b="20318" l="0" r="0" t="0"/>
          <a:stretch/>
        </p:blipFill>
        <p:spPr>
          <a:xfrm>
            <a:off x="3699641" y="5757151"/>
            <a:ext cx="4792717" cy="735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3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482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3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8" name="Google Shape;198;p23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9" name="Google Shape;199;p23"/>
          <p:cNvSpPr/>
          <p:nvPr/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00" name="Google Shape;200;p23"/>
          <p:cNvSpPr/>
          <p:nvPr/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01" name="Google Shape;201;p23"/>
          <p:cNvSpPr txBox="1"/>
          <p:nvPr>
            <p:ph type="title"/>
          </p:nvPr>
        </p:nvSpPr>
        <p:spPr>
          <a:xfrm>
            <a:off x="634276" y="2137028"/>
            <a:ext cx="4208656" cy="153790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Twentieth Century"/>
              <a:buNone/>
            </a:pPr>
            <a:r>
              <a:rPr lang="en-US" sz="8000" cap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MY BODY </a:t>
            </a:r>
            <a:endParaRPr/>
          </a:p>
        </p:txBody>
      </p:sp>
      <p:cxnSp>
        <p:nvCxnSpPr>
          <p:cNvPr id="202" name="Google Shape;202;p23"/>
          <p:cNvCxnSpPr/>
          <p:nvPr/>
        </p:nvCxnSpPr>
        <p:spPr>
          <a:xfrm>
            <a:off x="786679" y="3765314"/>
            <a:ext cx="3931920" cy="0"/>
          </a:xfrm>
          <a:prstGeom prst="straightConnector1">
            <a:avLst/>
          </a:prstGeom>
          <a:noFill/>
          <a:ln cap="flat" cmpd="sng" w="19050">
            <a:solidFill>
              <a:srgbClr val="D0EEF9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Kids in Action: Paper Dolls for Spring and Summer Clip Art 36 PNG's" id="203" name="Google Shape;20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29611" y="109330"/>
            <a:ext cx="6386798" cy="6639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4"/>
          <p:cNvSpPr txBox="1"/>
          <p:nvPr>
            <p:ph type="title"/>
          </p:nvPr>
        </p:nvSpPr>
        <p:spPr>
          <a:xfrm>
            <a:off x="1024128" y="585216"/>
            <a:ext cx="9720072" cy="865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Arial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SONG: HEAD, SHOULDERS, KNEES AND TOES-CHU CHU TV </a:t>
            </a:r>
            <a:r>
              <a:rPr lang="en-US" sz="2800" u="sng">
                <a:solidFill>
                  <a:schemeClr val="hlink"/>
                </a:solidFill>
                <a:hlinkClick r:id="rId3"/>
              </a:rPr>
              <a:t>HTTPS://WWW.YOUTUBE.COM/WATCH?V=H4EUEDYPTIG</a:t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482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5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5" name="Google Shape;215;p25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6" name="Google Shape;216;p25"/>
          <p:cNvSpPr/>
          <p:nvPr/>
        </p:nvSpPr>
        <p:spPr>
          <a:xfrm>
            <a:off x="0" y="0"/>
            <a:ext cx="12188952" cy="457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18" name="Google Shape;218;p25"/>
          <p:cNvSpPr txBox="1"/>
          <p:nvPr>
            <p:ph type="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Twentieth Century"/>
              <a:buNone/>
            </a:pPr>
            <a:r>
              <a:rPr lang="en-US" cap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LOOK, LISTEN  AND POINT.</a:t>
            </a:r>
            <a:endParaRPr/>
          </a:p>
        </p:txBody>
      </p:sp>
      <p:pic>
        <p:nvPicPr>
          <p:cNvPr descr="English Exercises: Parts of the body" id="219" name="Google Shape;21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24009" y="434824"/>
            <a:ext cx="8517276" cy="41063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0" name="Google Shape;220;p25"/>
          <p:cNvCxnSpPr/>
          <p:nvPr/>
        </p:nvCxnSpPr>
        <p:spPr>
          <a:xfrm rot="10800000">
            <a:off x="8406507" y="5220212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D0EEF9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6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Imagen que contiene dibujo&#10;&#10;Descripción generada automáticamente" id="226" name="Google Shape;22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040" y="406908"/>
            <a:ext cx="11036808" cy="60441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7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Hello, My Body! | Body Parts Songs | Pinkfong Songs for Children ..." id="232" name="Google Shape;232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4128" y="585216"/>
            <a:ext cx="9838944" cy="5687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8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Imagen que contiene dibujo, alimentos, cuarto&#10;&#10;Descripción generada automáticamente" id="238" name="Google Shape;23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2584" y="502920"/>
            <a:ext cx="10305288" cy="57698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9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Imagen que contiene dibujo, alimentos&#10;&#10;Descripción generada automáticamente" id="244" name="Google Shape;24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0649" y="585216"/>
            <a:ext cx="10277224" cy="5815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0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Imagen que contiene cuarto&#10;&#10;Descripción generada automáticamente" id="250" name="Google Shape;25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0080" y="402336"/>
            <a:ext cx="10652760" cy="5870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1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Hello, My Body! | Body Parts Songs | Pinkfong Songs for Children ..." id="256" name="Google Shape;256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4128" y="585216"/>
            <a:ext cx="9858822" cy="591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sp>
        <p:nvSpPr>
          <p:cNvPr id="107" name="Google Shape;107;p14"/>
          <p:cNvSpPr txBox="1"/>
          <p:nvPr>
            <p:ph idx="1" type="body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9144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pic>
        <p:nvPicPr>
          <p:cNvPr descr="Niños vectores de dibujos animados que llevan máscaras protectoras. Covid-19 o Coronavirus 2019-nCoV contexto de prevención de la enfermedad con niños de dibujos animados. - arte vectorial de Alergia libre de derechos" id="108" name="Google Shape;10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744" y="219456"/>
            <a:ext cx="11704320" cy="6638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4"/>
          <p:cNvPicPr preferRelativeResize="0"/>
          <p:nvPr/>
        </p:nvPicPr>
        <p:blipFill rotWithShape="1">
          <a:blip r:embed="rId4">
            <a:alphaModFix/>
          </a:blip>
          <a:srcRect b="-3822" l="-8388" r="-3011" t="-18696"/>
          <a:stretch/>
        </p:blipFill>
        <p:spPr>
          <a:xfrm>
            <a:off x="1938528" y="1144588"/>
            <a:ext cx="8065008" cy="4740018"/>
          </a:xfrm>
          <a:prstGeom prst="ellipse">
            <a:avLst/>
          </a:prstGeom>
          <a:noFill/>
          <a:ln>
            <a:noFill/>
          </a:ln>
        </p:spPr>
      </p:pic>
      <p:sp>
        <p:nvSpPr>
          <p:cNvPr id="110" name="Google Shape;110;p14"/>
          <p:cNvSpPr/>
          <p:nvPr/>
        </p:nvSpPr>
        <p:spPr>
          <a:xfrm>
            <a:off x="88489" y="6257212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00" u="none" cap="none" strike="noStrike">
                <a:solidFill>
                  <a:srgbClr val="00206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Vector Premium. Diagrama que muestra coronavirus con síntomas y prevenciones (2020). Taken from</a:t>
            </a:r>
            <a:r>
              <a:rPr b="0" i="0" lang="en-US" sz="900" u="none" cap="none" strike="noStrike">
                <a:solidFill>
                  <a:srgbClr val="00206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 </a:t>
            </a:r>
            <a:endParaRPr b="0" i="0" sz="9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sng" cap="none" strike="noStrike">
                <a:solidFill>
                  <a:schemeClr val="hlink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5"/>
              </a:rPr>
              <a:t>https://image.freepik.com/vector-gratis/diagrama-que-muestra-coronavirus-sintomas-prevenciones_1639-13358.jpg</a:t>
            </a:r>
            <a:r>
              <a:rPr b="0" i="0" lang="en-US" sz="900" u="none" cap="none" strike="noStrike">
                <a:solidFill>
                  <a:srgbClr val="00206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2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Imagen que contiene dibujo, cuarto&#10;&#10;Descripción generada automáticamente" id="262" name="Google Shape;262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" y="585216"/>
            <a:ext cx="10085832" cy="6272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2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3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Imagen que contiene dibujo&#10;&#10;Descripción generada automáticamente" id="268" name="Google Shape;268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4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Imagen que contiene dibujo&#10;&#10;Descripción generada automáticamente" id="274" name="Google Shape;274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7784" y="301752"/>
            <a:ext cx="10186416" cy="610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5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Hello, My Body! | Body Parts Songs | Pinkfong Songs for Children ..." id="280" name="Google Shape;280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5130" y="585216"/>
            <a:ext cx="10674627" cy="5687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6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Hello, My Body! | Body Parts Songs | Pinkfong Songs For Children ..." id="286" name="Google Shape;28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4827" y="585216"/>
            <a:ext cx="9899374" cy="5687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7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Hello, My Body! | Body Parts Songs | Pinkfong Songs For Children ..." id="292" name="Google Shape;29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6250" y="266700"/>
            <a:ext cx="11239500" cy="6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8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pic>
        <p:nvPicPr>
          <p:cNvPr descr="Hello, My Body! | Body Parts Songs | Pinkfong Songs For Children ..." id="298" name="Google Shape;298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4128" y="585215"/>
            <a:ext cx="9720072" cy="5596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9"/>
          <p:cNvSpPr txBox="1"/>
          <p:nvPr>
            <p:ph type="title"/>
          </p:nvPr>
        </p:nvSpPr>
        <p:spPr>
          <a:xfrm>
            <a:off x="1024128" y="585216"/>
            <a:ext cx="9720072" cy="6869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520"/>
              <a:buFont typeface="Arial"/>
              <a:buNone/>
            </a:pPr>
            <a:r>
              <a:rPr lang="en-US" sz="2520">
                <a:latin typeface="Arial"/>
                <a:ea typeface="Arial"/>
                <a:cs typeface="Arial"/>
                <a:sym typeface="Arial"/>
              </a:rPr>
              <a:t>SONG: MY  BODY (PINKFONG) </a:t>
            </a:r>
            <a:r>
              <a:rPr lang="en-US" sz="2520" u="sng">
                <a:solidFill>
                  <a:schemeClr val="hlink"/>
                </a:solidFill>
                <a:hlinkClick r:id="rId3"/>
              </a:rPr>
              <a:t>HTTPS://WWW.YOUTUBE.COM/RESULTS?SP=MAEB&amp;SEARCH_QUERY=MY+BODY+PINKFONG</a:t>
            </a:r>
            <a:r>
              <a:rPr lang="en-US" sz="2520"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descr="Imagen que contiene lego, alimentos, cuarto&#10;&#10;Descripción generada automáticamente" id="304" name="Google Shape;304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19200" y="1576552"/>
            <a:ext cx="9720072" cy="5281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0"/>
          <p:cNvSpPr txBox="1"/>
          <p:nvPr>
            <p:ph type="title"/>
          </p:nvPr>
        </p:nvSpPr>
        <p:spPr>
          <a:xfrm>
            <a:off x="838200" y="365126"/>
            <a:ext cx="10515600" cy="11058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Cuarta Fase</a:t>
            </a:r>
            <a:b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DÍA </a:t>
            </a: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(3)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 Aprendiendo</a:t>
            </a:r>
            <a:endParaRPr b="1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GOOGLE MEET (</a:t>
            </a:r>
            <a:r>
              <a:rPr b="1" lang="en-US" sz="28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MISS LULA VÁSQUEZ D.</a:t>
            </a:r>
            <a:r>
              <a:rPr b="1" i="0" lang="en-US" sz="2800" u="none" cap="none" strike="noStrik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)</a:t>
            </a:r>
            <a:endParaRPr b="1" i="0" sz="2800" u="none" cap="none" strike="noStrik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t/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40"/>
          <p:cNvSpPr txBox="1"/>
          <p:nvPr/>
        </p:nvSpPr>
        <p:spPr>
          <a:xfrm>
            <a:off x="838200" y="1555653"/>
            <a:ext cx="10236436" cy="44859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71450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Inicio: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ponemos en presencia del nuestro Padre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https://www.youtube.com/watch?v=O78UfDkGhRs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Cantan  y bailan la canción  de bienvenida.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Desarrollo: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Observan  un video sobre las partes del cuerpo.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Cierre: 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Realizan un juego virtual sobre las  partes del  cuerpo.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Entonan la canción ´´My Body’’.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Preparan  una presentación oral(video) sobre las partes del cuerpo.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1" name="Google Shape;311;p40"/>
          <p:cNvSpPr/>
          <p:nvPr/>
        </p:nvSpPr>
        <p:spPr>
          <a:xfrm>
            <a:off x="-7494494" y="-2988065"/>
            <a:ext cx="3048000" cy="1714500"/>
          </a:xfrm>
          <a:prstGeom prst="rect">
            <a:avLst/>
          </a:prstGeom>
          <a:noFill/>
          <a:ln cap="flat" cmpd="sng" w="9525">
            <a:solidFill>
              <a:srgbClr val="D3D3D3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descr="Happy Kids stock illustration. Illustration of children - 3666519" id="312" name="Google Shape;312;p40"/>
          <p:cNvPicPr preferRelativeResize="0"/>
          <p:nvPr/>
        </p:nvPicPr>
        <p:blipFill rotWithShape="1">
          <a:blip r:embed="rId4">
            <a:alphaModFix/>
          </a:blip>
          <a:srcRect b="20318" l="0" r="0" t="0"/>
          <a:stretch/>
        </p:blipFill>
        <p:spPr>
          <a:xfrm>
            <a:off x="3560059" y="4695606"/>
            <a:ext cx="4792717" cy="735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1"/>
          <p:cNvSpPr txBox="1"/>
          <p:nvPr>
            <p:ph type="title"/>
          </p:nvPr>
        </p:nvSpPr>
        <p:spPr>
          <a:xfrm>
            <a:off x="1024128" y="585216"/>
            <a:ext cx="9720072" cy="736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VI DEO: THIS IS MY BODY</a:t>
            </a:r>
            <a:br>
              <a:rPr lang="en-US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</a:br>
            <a:r>
              <a:rPr lang="en-US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TTPS://WWW.YOUTUBE.COM/WATCH?V=RKCXRBUKNX8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aptura de pantalla de computadora&#10;&#10;Descripción generada automáticamente" id="318" name="Google Shape;318;p41"/>
          <p:cNvPicPr preferRelativeResize="0"/>
          <p:nvPr/>
        </p:nvPicPr>
        <p:blipFill rotWithShape="1">
          <a:blip r:embed="rId6">
            <a:alphaModFix/>
          </a:blip>
          <a:srcRect b="11417" l="16034" r="17500" t="21457"/>
          <a:stretch/>
        </p:blipFill>
        <p:spPr>
          <a:xfrm>
            <a:off x="830316" y="1807779"/>
            <a:ext cx="10583917" cy="4603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6792" y="89452"/>
            <a:ext cx="8358808" cy="1729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5"/>
          <p:cNvPicPr preferRelativeResize="0"/>
          <p:nvPr/>
        </p:nvPicPr>
        <p:blipFill rotWithShape="1">
          <a:blip r:embed="rId4">
            <a:alphaModFix/>
          </a:blip>
          <a:srcRect b="29403" l="1701" r="66618" t="42126"/>
          <a:stretch/>
        </p:blipFill>
        <p:spPr>
          <a:xfrm>
            <a:off x="1335722" y="3913094"/>
            <a:ext cx="2407065" cy="2163161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17" name="Google Shape;117;p15"/>
          <p:cNvPicPr preferRelativeResize="0"/>
          <p:nvPr/>
        </p:nvPicPr>
        <p:blipFill rotWithShape="1">
          <a:blip r:embed="rId4">
            <a:alphaModFix/>
          </a:blip>
          <a:srcRect b="129" l="66242" r="2078" t="71401"/>
          <a:stretch/>
        </p:blipFill>
        <p:spPr>
          <a:xfrm>
            <a:off x="8297414" y="3820799"/>
            <a:ext cx="2509767" cy="2255456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18" name="Google Shape;118;p15"/>
          <p:cNvPicPr preferRelativeResize="0"/>
          <p:nvPr/>
        </p:nvPicPr>
        <p:blipFill rotWithShape="1">
          <a:blip r:embed="rId4">
            <a:alphaModFix/>
          </a:blip>
          <a:srcRect b="57622" l="33713" r="34607" t="13908"/>
          <a:stretch/>
        </p:blipFill>
        <p:spPr>
          <a:xfrm>
            <a:off x="8297415" y="1284956"/>
            <a:ext cx="2644195" cy="2376263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descr="Distance Learning / Virtual Classroom Chat Guidelines, Rules, and Expectations" id="119" name="Google Shape;119;p15"/>
          <p:cNvPicPr preferRelativeResize="0"/>
          <p:nvPr/>
        </p:nvPicPr>
        <p:blipFill rotWithShape="1">
          <a:blip r:embed="rId5">
            <a:alphaModFix/>
          </a:blip>
          <a:srcRect b="69380" l="15814" r="69950" t="20852"/>
          <a:stretch/>
        </p:blipFill>
        <p:spPr>
          <a:xfrm>
            <a:off x="1640542" y="4884512"/>
            <a:ext cx="618565" cy="56477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12 Best Behavior &amp; Social Skills images | Social skills, School ..." id="120" name="Google Shape;120;p15"/>
          <p:cNvPicPr preferRelativeResize="0"/>
          <p:nvPr/>
        </p:nvPicPr>
        <p:blipFill rotWithShape="1">
          <a:blip r:embed="rId6">
            <a:alphaModFix/>
          </a:blip>
          <a:srcRect b="3174" l="38677" r="39027" t="81424"/>
          <a:stretch/>
        </p:blipFill>
        <p:spPr>
          <a:xfrm>
            <a:off x="5392270" y="3968001"/>
            <a:ext cx="1721049" cy="200257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5"/>
          <p:cNvSpPr/>
          <p:nvPr/>
        </p:nvSpPr>
        <p:spPr>
          <a:xfrm>
            <a:off x="5069541" y="3968000"/>
            <a:ext cx="2232212" cy="2002571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Pin on First Grade" id="122" name="Google Shape;122;p15"/>
          <p:cNvPicPr preferRelativeResize="0"/>
          <p:nvPr/>
        </p:nvPicPr>
        <p:blipFill rotWithShape="1">
          <a:blip r:embed="rId7">
            <a:alphaModFix/>
          </a:blip>
          <a:srcRect b="8184" l="2355" r="66053" t="56406"/>
          <a:stretch/>
        </p:blipFill>
        <p:spPr>
          <a:xfrm>
            <a:off x="3894586" y="1446195"/>
            <a:ext cx="2232211" cy="23762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Zoom Activities to Use with Distance Learning - Lucky Little Learners" id="123" name="Google Shape;123;p15"/>
          <p:cNvPicPr preferRelativeResize="0"/>
          <p:nvPr/>
        </p:nvPicPr>
        <p:blipFill rotWithShape="1">
          <a:blip r:embed="rId4">
            <a:alphaModFix/>
          </a:blip>
          <a:srcRect b="29502" l="33905" r="33847" t="42146"/>
          <a:stretch/>
        </p:blipFill>
        <p:spPr>
          <a:xfrm>
            <a:off x="1443783" y="1284956"/>
            <a:ext cx="2550478" cy="22423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ating out the SMArt Kids' Way | Atrius HealthAtrius Health" id="124" name="Google Shape;124;p1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235112" y="1500809"/>
            <a:ext cx="1774698" cy="19281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l universo de Felix y Allegra Mapa" id="323" name="Google Shape;323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7321" y="636104"/>
            <a:ext cx="10845209" cy="6094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3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482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43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0" name="Google Shape;330;p43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1" name="Google Shape;331;p43"/>
          <p:cNvSpPr/>
          <p:nvPr/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32" name="Google Shape;332;p43"/>
          <p:cNvSpPr/>
          <p:nvPr/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33" name="Google Shape;333;p43"/>
          <p:cNvSpPr txBox="1"/>
          <p:nvPr>
            <p:ph type="title"/>
          </p:nvPr>
        </p:nvSpPr>
        <p:spPr>
          <a:xfrm>
            <a:off x="634276" y="640080"/>
            <a:ext cx="4208656" cy="30348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wentieth Century"/>
              <a:buNone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HTTPS://WHEELOFNAMES.COM/5BA-AT6</a:t>
            </a:r>
            <a:br>
              <a:rPr lang="en-US" sz="2400" u="sng" cap="none">
                <a:solidFill>
                  <a:schemeClr val="hlink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4"/>
              </a:rPr>
            </a:br>
            <a:endParaRPr b="1" sz="4000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34" name="Google Shape;334;p43"/>
          <p:cNvCxnSpPr/>
          <p:nvPr/>
        </p:nvCxnSpPr>
        <p:spPr>
          <a:xfrm>
            <a:off x="786679" y="3765314"/>
            <a:ext cx="3931920" cy="0"/>
          </a:xfrm>
          <a:prstGeom prst="straightConnector1">
            <a:avLst/>
          </a:prstGeom>
          <a:noFill/>
          <a:ln cap="flat" cmpd="sng" w="19050">
            <a:solidFill>
              <a:srgbClr val="D0EEF9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Captura de pantalla de un celular con texto e imagen&#10;&#10;Descripción generada automáticamente" id="335" name="Google Shape;335;p43"/>
          <p:cNvPicPr preferRelativeResize="0"/>
          <p:nvPr/>
        </p:nvPicPr>
        <p:blipFill rotWithShape="1">
          <a:blip r:embed="rId5">
            <a:alphaModFix/>
          </a:blip>
          <a:srcRect b="12172" l="28190" r="26206" t="13842"/>
          <a:stretch/>
        </p:blipFill>
        <p:spPr>
          <a:xfrm>
            <a:off x="6095999" y="417443"/>
            <a:ext cx="5721627" cy="6271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4"/>
          <p:cNvSpPr txBox="1"/>
          <p:nvPr>
            <p:ph type="title"/>
          </p:nvPr>
        </p:nvSpPr>
        <p:spPr>
          <a:xfrm>
            <a:off x="1024128" y="585216"/>
            <a:ext cx="9720072" cy="7068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000"/>
              <a:buFont typeface="Arial"/>
              <a:buNone/>
            </a:pPr>
            <a:r>
              <a:rPr lang="en-US" sz="2000">
                <a:latin typeface="Arial"/>
                <a:ea typeface="Arial"/>
                <a:cs typeface="Arial"/>
                <a:sym typeface="Arial"/>
              </a:rPr>
              <a:t>LOOK, LISTEN AND POINT.</a:t>
            </a:r>
            <a:endParaRPr/>
          </a:p>
        </p:txBody>
      </p:sp>
      <p:pic>
        <p:nvPicPr>
          <p:cNvPr descr="Kids in Action: Paper Dolls for Spring and Summer Clip Art 36 PNG's" id="341" name="Google Shape;341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6974" y="1630017"/>
            <a:ext cx="7792278" cy="4432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5"/>
          <p:cNvSpPr txBox="1"/>
          <p:nvPr>
            <p:ph type="title"/>
          </p:nvPr>
        </p:nvSpPr>
        <p:spPr>
          <a:xfrm>
            <a:off x="1024128" y="585216"/>
            <a:ext cx="9720072" cy="6869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520"/>
              <a:buFont typeface="Arial"/>
              <a:buNone/>
            </a:pPr>
            <a:r>
              <a:rPr lang="en-US" sz="2520">
                <a:latin typeface="Arial"/>
                <a:ea typeface="Arial"/>
                <a:cs typeface="Arial"/>
                <a:sym typeface="Arial"/>
              </a:rPr>
              <a:t>SONG: MY  BODY (PINKFONG) </a:t>
            </a:r>
            <a:r>
              <a:rPr lang="en-US" sz="2520" u="sng">
                <a:solidFill>
                  <a:schemeClr val="hlink"/>
                </a:solidFill>
                <a:hlinkClick r:id="rId3"/>
              </a:rPr>
              <a:t>HTTPS://WWW.YOUTUBE.COM/RESULTS?SP=MAEB&amp;SEARCH_QUERY=MY+BODY+PINKFONG</a:t>
            </a:r>
            <a:r>
              <a:rPr lang="en-US" sz="2520"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descr="Imagen que contiene lego, alimentos, cuarto&#10;&#10;Descripción generada automáticamente" id="347" name="Google Shape;347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19200" y="1576552"/>
            <a:ext cx="9720072" cy="5281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Cuarta Fase </a:t>
            </a:r>
            <a:b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 cap="non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Día cuatro</a:t>
            </a: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(4)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 Aprendiendo</a:t>
            </a:r>
            <a:endParaRPr b="1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GOOGLE MEET (</a:t>
            </a:r>
            <a:r>
              <a:rPr b="1" lang="en-US" sz="28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MISS LULA VÁSQUEZ D.</a:t>
            </a:r>
            <a:r>
              <a:rPr b="1" i="0" lang="en-US" sz="2800" u="none" cap="none" strike="noStrik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)</a:t>
            </a:r>
            <a:endParaRPr b="1" i="0" sz="2800" u="none" cap="none" strike="noStrik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t/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46"/>
          <p:cNvSpPr txBox="1"/>
          <p:nvPr/>
        </p:nvSpPr>
        <p:spPr>
          <a:xfrm>
            <a:off x="838200" y="1515204"/>
            <a:ext cx="10236436" cy="46112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71450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Inicio: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ponemos en presencia del nuestro Padre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https://www.youtube.com/watch?v=O78UfDkGhRs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Cantan   y bailan la canción de bienvenida.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Desarrollo: Observan un video </a:t>
            </a:r>
            <a:r>
              <a:rPr b="1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sobre partes del rostro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Cierre: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Desarrollan  una  hoja de aplicación.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Practican la canción ´´Touch your head´´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Entonan la canción Good Bye Friends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4"/>
              </a:rPr>
              <a:t>https://www.youtube.com/watch?v=2O975ewRT7Q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Happy Kids stock illustration. Illustration of children - 3666519" id="354" name="Google Shape;354;p46"/>
          <p:cNvPicPr preferRelativeResize="0"/>
          <p:nvPr/>
        </p:nvPicPr>
        <p:blipFill rotWithShape="1">
          <a:blip r:embed="rId5">
            <a:alphaModFix/>
          </a:blip>
          <a:srcRect b="20318" l="0" r="0" t="0"/>
          <a:stretch/>
        </p:blipFill>
        <p:spPr>
          <a:xfrm>
            <a:off x="2966484" y="4832119"/>
            <a:ext cx="5153735" cy="735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7"/>
          <p:cNvSpPr txBox="1"/>
          <p:nvPr>
            <p:ph type="title"/>
          </p:nvPr>
        </p:nvSpPr>
        <p:spPr>
          <a:xfrm>
            <a:off x="1024128" y="585216"/>
            <a:ext cx="9720072" cy="5975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PARTS OF THE FACE  HTTPS://WWW.YOUTUBE.COM/WATCH?V=HD1KDOXUVWS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aptura de pantalla de computadora&#10;&#10;Descripción generada automáticamente" id="360" name="Google Shape;360;p47"/>
          <p:cNvPicPr preferRelativeResize="0"/>
          <p:nvPr/>
        </p:nvPicPr>
        <p:blipFill rotWithShape="1">
          <a:blip r:embed="rId4">
            <a:alphaModFix/>
          </a:blip>
          <a:srcRect b="23983" l="24828" r="25086" t="25440"/>
          <a:stretch/>
        </p:blipFill>
        <p:spPr>
          <a:xfrm>
            <a:off x="1024128" y="1744716"/>
            <a:ext cx="9471594" cy="41889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482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48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67" name="Google Shape;367;p48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8" name="Google Shape;368;p48"/>
          <p:cNvSpPr/>
          <p:nvPr/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69" name="Google Shape;369;p48"/>
          <p:cNvSpPr txBox="1"/>
          <p:nvPr>
            <p:ph type="title"/>
          </p:nvPr>
        </p:nvSpPr>
        <p:spPr>
          <a:xfrm>
            <a:off x="636805" y="640080"/>
            <a:ext cx="3378099" cy="108932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wentieth Century"/>
              <a:buNone/>
            </a:pPr>
            <a:r>
              <a:rPr lang="en-US" sz="4000">
                <a:highlight>
                  <a:srgbClr val="FFFF00"/>
                </a:highlight>
              </a:rPr>
              <a:t>WORKSHEET</a:t>
            </a:r>
            <a:endParaRPr sz="4000" cap="none">
              <a:solidFill>
                <a:srgbClr val="0C0C0C"/>
              </a:solidFill>
              <a:highlight>
                <a:srgbClr val="FFFF00"/>
              </a:highlight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70" name="Google Shape;370;p48"/>
          <p:cNvCxnSpPr/>
          <p:nvPr/>
        </p:nvCxnSpPr>
        <p:spPr>
          <a:xfrm>
            <a:off x="1271704" y="4831176"/>
            <a:ext cx="2743200" cy="0"/>
          </a:xfrm>
          <a:prstGeom prst="straightConnector1">
            <a:avLst/>
          </a:prstGeom>
          <a:noFill/>
          <a:ln cap="flat" cmpd="sng" w="19050">
            <a:solidFill>
              <a:srgbClr val="FB9C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Captura de pantalla de un celular&#10;&#10;Descripción generada automáticamente" id="371" name="Google Shape;371;p48"/>
          <p:cNvPicPr preferRelativeResize="0"/>
          <p:nvPr/>
        </p:nvPicPr>
        <p:blipFill rotWithShape="1">
          <a:blip r:embed="rId3">
            <a:alphaModFix/>
          </a:blip>
          <a:srcRect b="6537" l="34924" r="35297" t="16786"/>
          <a:stretch/>
        </p:blipFill>
        <p:spPr>
          <a:xfrm>
            <a:off x="5454869" y="220718"/>
            <a:ext cx="5465427" cy="6495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482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49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8" name="Google Shape;378;p49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9" name="Google Shape;379;p49"/>
          <p:cNvSpPr/>
          <p:nvPr/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80" name="Google Shape;380;p49"/>
          <p:cNvSpPr txBox="1"/>
          <p:nvPr>
            <p:ph type="title"/>
          </p:nvPr>
        </p:nvSpPr>
        <p:spPr>
          <a:xfrm>
            <a:off x="636805" y="1778864"/>
            <a:ext cx="3746009" cy="189975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3700"/>
              <a:buFont typeface="Twentieth Century"/>
              <a:buNone/>
            </a:pPr>
            <a:r>
              <a:rPr lang="en-US" sz="3700" cap="non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SONG: TOUCH YOU HEAD </a:t>
            </a:r>
            <a:r>
              <a:rPr lang="en-US" sz="1200" u="sng" cap="none">
                <a:solidFill>
                  <a:schemeClr val="hlink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3"/>
              </a:rPr>
              <a:t>HTTPS://WWW.YOUTUBE.COM/WATCH?V=LOSU4FWFMWU</a:t>
            </a:r>
            <a:endParaRPr sz="1200" cap="none">
              <a:solidFill>
                <a:srgbClr val="0C0C0C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81" name="Google Shape;381;p49"/>
          <p:cNvCxnSpPr/>
          <p:nvPr/>
        </p:nvCxnSpPr>
        <p:spPr>
          <a:xfrm>
            <a:off x="700698" y="3765314"/>
            <a:ext cx="3200400" cy="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Una captura de pantalla de una red social&#10;&#10;Descripción generada automáticamente" id="382" name="Google Shape;382;p49"/>
          <p:cNvPicPr preferRelativeResize="0"/>
          <p:nvPr/>
        </p:nvPicPr>
        <p:blipFill rotWithShape="1">
          <a:blip r:embed="rId4">
            <a:alphaModFix/>
          </a:blip>
          <a:srcRect b="21839" l="32327" r="16638" t="37087"/>
          <a:stretch/>
        </p:blipFill>
        <p:spPr>
          <a:xfrm>
            <a:off x="4654984" y="294290"/>
            <a:ext cx="7232216" cy="6264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50"/>
          <p:cNvSpPr/>
          <p:nvPr/>
        </p:nvSpPr>
        <p:spPr>
          <a:xfrm>
            <a:off x="4484049" y="908720"/>
            <a:ext cx="322389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LISTA DE COTEJO: INGLÉS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aphicFrame>
        <p:nvGraphicFramePr>
          <p:cNvPr id="388" name="Google Shape;388;p50"/>
          <p:cNvGraphicFramePr/>
          <p:nvPr/>
        </p:nvGraphicFramePr>
        <p:xfrm>
          <a:off x="2346004" y="166977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{B2E90D5B-25B9-49E8-A8E8-2A6F093A2307}</a:tableStyleId>
              </a:tblPr>
              <a:tblGrid>
                <a:gridCol w="1301725"/>
                <a:gridCol w="753200"/>
                <a:gridCol w="751075"/>
                <a:gridCol w="766900"/>
                <a:gridCol w="830150"/>
                <a:gridCol w="782700"/>
                <a:gridCol w="782700"/>
                <a:gridCol w="751075"/>
                <a:gridCol w="632500"/>
              </a:tblGrid>
              <a:tr h="147720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  <a:p>
                      <a:pPr indent="0" lvl="0" marL="0" marR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  <a:p>
                      <a:pPr indent="0" lvl="0" marL="0" marR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  <a:p>
                      <a:pPr indent="0" lvl="0" marL="0" marR="0" rtl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ÁREA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1700" u="none" cap="none" strike="noStrike"/>
                      </a:br>
                      <a:br>
                        <a:rPr lang="en-US" sz="1700" u="none" cap="none" strike="noStrike"/>
                      </a:br>
                      <a:br>
                        <a:rPr lang="en-US" sz="1700" u="none" cap="none" strike="noStrike"/>
                      </a:br>
                      <a:br>
                        <a:rPr lang="en-US" sz="1700" u="none" cap="none" strike="noStrike"/>
                      </a:br>
                      <a:r>
                        <a:rPr lang="en-US" sz="1700" u="none" cap="none" strike="noStrike"/>
                        <a:t>My Body</a:t>
                      </a:r>
                      <a:br>
                        <a:rPr lang="en-US" sz="1700" u="none" cap="none" strike="noStrike"/>
                      </a:b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Organiza sus ideas y muestra dominio del tema en su presentación.</a:t>
                      </a:r>
                      <a:endParaRPr sz="1700" u="none" cap="none" strike="noStrike"/>
                    </a:p>
                  </a:txBody>
                  <a:tcPr marT="88675" marB="88675" marR="88675" marL="88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 expresa con tono de voz  clara y fluida.</a:t>
                      </a:r>
                      <a:endParaRPr sz="1700" u="none" cap="none" strike="noStrike"/>
                    </a:p>
                  </a:txBody>
                  <a:tcPr marT="88675" marB="88675" marR="88675" marL="88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 expresa con correcta pronunciación .</a:t>
                      </a:r>
                      <a:endParaRPr sz="1700" u="none" cap="none" strike="noStrike"/>
                    </a:p>
                  </a:txBody>
                  <a:tcPr marT="88675" marB="88675" marR="88675" marL="88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 hMerge="1"/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Nivel de Logro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96800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Sí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No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Sí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No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Sí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No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14579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Inglés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1700" u="none" cap="none" strike="noStrike"/>
                      </a:br>
                      <a:br>
                        <a:rPr lang="en-US" sz="1700" u="none" cap="none" strike="noStrike"/>
                      </a:b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3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 </a:t>
                      </a:r>
                      <a:endParaRPr sz="1700" u="none" cap="none" strike="noStrike"/>
                    </a:p>
                  </a:txBody>
                  <a:tcPr marT="88675" marB="88675" marR="62075" marL="62075">
                    <a:lnL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838200" y="365126"/>
            <a:ext cx="10515600" cy="467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6000"/>
              <a:buFont typeface="Twentieth Century"/>
              <a:buNone/>
            </a:pPr>
            <a:r>
              <a:rPr b="1" lang="en-US" sz="6000"/>
              <a:t>WHAT DAY IS TODAY?</a:t>
            </a:r>
            <a:endParaRPr/>
          </a:p>
        </p:txBody>
      </p:sp>
      <p:pic>
        <p:nvPicPr>
          <p:cNvPr descr="2º (con imágenes) | Ingles para preescolar, Aprender ingles para ..." id="130" name="Google Shape;13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3982" y="1140431"/>
            <a:ext cx="6304142" cy="56045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n on New Calendar Printable" id="131" name="Google Shape;131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28124" y="215756"/>
            <a:ext cx="5213188" cy="6585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/>
          <p:nvPr/>
        </p:nvSpPr>
        <p:spPr>
          <a:xfrm>
            <a:off x="3601645" y="1300901"/>
            <a:ext cx="4572000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b="1" i="0" lang="en-US" sz="32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Keep on learning</a:t>
            </a:r>
            <a:endParaRPr b="1" i="0" sz="3200" u="none" cap="none" strike="noStrike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INGLÉS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1776726" y="2285768"/>
            <a:ext cx="8638547" cy="21246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Competencia: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comunica oralmente en inglés como lengua extranjera.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Capacidad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Infiere e interpreta información de textos orales.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Destreza: 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Propósito del Aprendizaje: 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 vocabulario relacionado a las partes del cuerpo a través de una presentación oral.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appy Kids stock illustration. Illustration of children - 3666519" id="138" name="Google Shape;138;p17"/>
          <p:cNvPicPr preferRelativeResize="0"/>
          <p:nvPr/>
        </p:nvPicPr>
        <p:blipFill rotWithShape="1">
          <a:blip r:embed="rId3">
            <a:alphaModFix/>
          </a:blip>
          <a:srcRect b="20318" l="0" r="0" t="0"/>
          <a:stretch/>
        </p:blipFill>
        <p:spPr>
          <a:xfrm>
            <a:off x="1925053" y="5287405"/>
            <a:ext cx="9627365" cy="1205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Cuarta Fase </a:t>
            </a:r>
            <a:b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Día (1)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 Aprendiendo</a:t>
            </a:r>
            <a:endParaRPr b="1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en-US" sz="2800" cap="none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Classroom (Miss Lourdes Vásquez Delgado).</a:t>
            </a:r>
            <a:endParaRPr b="1" i="0" sz="2800" u="none" cap="none" strike="noStrik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t/>
            </a:r>
            <a:endParaRPr b="1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838200" y="1545022"/>
            <a:ext cx="10236436" cy="5100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71450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Inicio: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ponemos en presencia del nuestro Padre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https://www.youtube.com/watch?v=O78UfDkGhRs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y nuestra Madre 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4"/>
              </a:rPr>
              <a:t>https://www.youtube.com/watch?v=TUw4tjsBCmg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Entonan  y bailan la canción de bienvenida.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Recuerdan las reglas del aula entonando una canción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5"/>
              </a:rPr>
              <a:t>https://www.youtube.com/watch?v=xteEjYsroFU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Desarrollo: 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Realizan  el juego ´´Simon say´s´´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Observan el video ´ My body´´.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Cierre: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Luego los niños y niñas responderán preguntas relacionadas al  tema .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Entonan la canción Good Bye Friends </a:t>
            </a:r>
            <a:r>
              <a:rPr b="0" i="0" lang="en-US" sz="1800" u="sng" cap="none" strike="noStrike">
                <a:solidFill>
                  <a:schemeClr val="hlink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6"/>
              </a:rPr>
              <a:t>https://www.youtube.com/watch?v=2O975ewRT7Q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Happy Kids stock illustration. Illustration of children - 3666519" id="145" name="Google Shape;145;p18"/>
          <p:cNvPicPr preferRelativeResize="0"/>
          <p:nvPr/>
        </p:nvPicPr>
        <p:blipFill rotWithShape="1">
          <a:blip r:embed="rId7">
            <a:alphaModFix/>
          </a:blip>
          <a:srcRect b="20318" l="0" r="0" t="0"/>
          <a:stretch/>
        </p:blipFill>
        <p:spPr>
          <a:xfrm>
            <a:off x="3699641" y="5465135"/>
            <a:ext cx="4792717" cy="808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l universo de Felix y Allegra Mapa" id="150" name="Google Shape;15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7321" y="636104"/>
            <a:ext cx="10845209" cy="6094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 txBox="1"/>
          <p:nvPr>
            <p:ph type="title"/>
          </p:nvPr>
        </p:nvSpPr>
        <p:spPr>
          <a:xfrm>
            <a:off x="1160762" y="515642"/>
            <a:ext cx="9720072" cy="3987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Arial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SIMON SAYS…</a:t>
            </a:r>
            <a:endParaRPr/>
          </a:p>
        </p:txBody>
      </p:sp>
      <p:pic>
        <p:nvPicPr>
          <p:cNvPr descr="5 Therapeutic Benefits of Playing &quot;Simon Says&quot; | Emerge Pediatric ..." id="156" name="Google Shape;156;p20"/>
          <p:cNvPicPr preferRelativeResize="0"/>
          <p:nvPr/>
        </p:nvPicPr>
        <p:blipFill rotWithShape="1">
          <a:blip r:embed="rId3">
            <a:alphaModFix/>
          </a:blip>
          <a:srcRect b="53957" l="2096" r="68145" t="11340"/>
          <a:stretch/>
        </p:blipFill>
        <p:spPr>
          <a:xfrm>
            <a:off x="0" y="1618593"/>
            <a:ext cx="4498428" cy="39834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Therapeutic Benefits of Playing &quot;Simon Says&quot; | Emerge Pediatric ..." id="157" name="Google Shape;157;p20"/>
          <p:cNvPicPr preferRelativeResize="0"/>
          <p:nvPr/>
        </p:nvPicPr>
        <p:blipFill rotWithShape="1">
          <a:blip r:embed="rId3">
            <a:alphaModFix/>
          </a:blip>
          <a:srcRect b="49602" l="81867" r="1354" t="26026"/>
          <a:stretch/>
        </p:blipFill>
        <p:spPr>
          <a:xfrm>
            <a:off x="8319450" y="2432013"/>
            <a:ext cx="1774617" cy="16330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Therapeutic Benefits of Playing &quot;Simon Says&quot; | Emerge Pediatric ..." id="158" name="Google Shape;158;p20"/>
          <p:cNvPicPr preferRelativeResize="0"/>
          <p:nvPr/>
        </p:nvPicPr>
        <p:blipFill rotWithShape="1">
          <a:blip r:embed="rId3">
            <a:alphaModFix/>
          </a:blip>
          <a:srcRect b="49671" l="49177" r="34616" t="27347"/>
          <a:stretch/>
        </p:blipFill>
        <p:spPr>
          <a:xfrm>
            <a:off x="10173271" y="983975"/>
            <a:ext cx="1734950" cy="15117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Therapeutic Benefits of Playing &quot;Simon Says&quot; | Emerge Pediatric ..." id="159" name="Google Shape;159;p20"/>
          <p:cNvPicPr preferRelativeResize="0"/>
          <p:nvPr/>
        </p:nvPicPr>
        <p:blipFill rotWithShape="1">
          <a:blip r:embed="rId3">
            <a:alphaModFix/>
          </a:blip>
          <a:srcRect b="73692" l="33081" r="50742" t="2731"/>
          <a:stretch/>
        </p:blipFill>
        <p:spPr>
          <a:xfrm>
            <a:off x="6459859" y="1902372"/>
            <a:ext cx="1672777" cy="16330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Therapeutic Benefits of Playing &quot;Simon Says&quot; | Emerge Pediatric ..." id="160" name="Google Shape;160;p20"/>
          <p:cNvPicPr preferRelativeResize="0"/>
          <p:nvPr/>
        </p:nvPicPr>
        <p:blipFill rotWithShape="1">
          <a:blip r:embed="rId3">
            <a:alphaModFix/>
          </a:blip>
          <a:srcRect b="2591" l="65359" r="18745" t="74425"/>
          <a:stretch/>
        </p:blipFill>
        <p:spPr>
          <a:xfrm>
            <a:off x="7143221" y="4351320"/>
            <a:ext cx="1978829" cy="2146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Therapeutic Benefits of Playing &quot;Simon Says&quot; | Emerge Pediatric ..." id="161" name="Google Shape;161;p20"/>
          <p:cNvPicPr preferRelativeResize="0"/>
          <p:nvPr/>
        </p:nvPicPr>
        <p:blipFill rotWithShape="1">
          <a:blip r:embed="rId3">
            <a:alphaModFix/>
          </a:blip>
          <a:srcRect b="71014" l="82252" r="1951" t="1850"/>
          <a:stretch/>
        </p:blipFill>
        <p:spPr>
          <a:xfrm>
            <a:off x="7886387" y="608090"/>
            <a:ext cx="1895112" cy="11787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Therapeutic Benefits of Playing &quot;Simon Says&quot; | Emerge Pediatric ..." id="162" name="Google Shape;162;p20"/>
          <p:cNvPicPr preferRelativeResize="0"/>
          <p:nvPr/>
        </p:nvPicPr>
        <p:blipFill rotWithShape="1">
          <a:blip r:embed="rId3">
            <a:alphaModFix/>
          </a:blip>
          <a:srcRect b="24768" l="17080" r="66800" t="51832"/>
          <a:stretch/>
        </p:blipFill>
        <p:spPr>
          <a:xfrm>
            <a:off x="4369930" y="2617076"/>
            <a:ext cx="1903115" cy="213885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Therapeutic Benefits of Playing &quot;Simon Says&quot; | Emerge Pediatric ..." id="163" name="Google Shape;163;p20"/>
          <p:cNvPicPr preferRelativeResize="0"/>
          <p:nvPr/>
        </p:nvPicPr>
        <p:blipFill rotWithShape="1">
          <a:blip r:embed="rId3">
            <a:alphaModFix/>
          </a:blip>
          <a:srcRect b="50091" l="32870" r="50207" t="27392"/>
          <a:stretch/>
        </p:blipFill>
        <p:spPr>
          <a:xfrm>
            <a:off x="4498427" y="413176"/>
            <a:ext cx="1895111" cy="18222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Therapeutic Benefits of Playing &quot;Simon Says&quot; | Emerge Pediatric ..." id="164" name="Google Shape;164;p20"/>
          <p:cNvPicPr preferRelativeResize="0"/>
          <p:nvPr/>
        </p:nvPicPr>
        <p:blipFill rotWithShape="1">
          <a:blip r:embed="rId3">
            <a:alphaModFix/>
          </a:blip>
          <a:srcRect b="24739" l="32626" r="50369" t="50173"/>
          <a:stretch/>
        </p:blipFill>
        <p:spPr>
          <a:xfrm>
            <a:off x="1810662" y="4582510"/>
            <a:ext cx="2070538" cy="20390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ead Shoulders Knees and Toes | Nursery Rhymes | Body Parts Song ..." id="165" name="Google Shape;165;p20"/>
          <p:cNvPicPr preferRelativeResize="0"/>
          <p:nvPr/>
        </p:nvPicPr>
        <p:blipFill rotWithShape="1">
          <a:blip r:embed="rId4">
            <a:alphaModFix/>
          </a:blip>
          <a:srcRect b="5458" l="6551" r="2758" t="4080"/>
          <a:stretch/>
        </p:blipFill>
        <p:spPr>
          <a:xfrm>
            <a:off x="10019617" y="4351320"/>
            <a:ext cx="1888604" cy="2146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 Therapeutic Benefits of Playing &quot;Simon Says&quot; | Emerge Pediatric ..." id="166" name="Google Shape;166;p20"/>
          <p:cNvPicPr preferRelativeResize="0"/>
          <p:nvPr/>
        </p:nvPicPr>
        <p:blipFill rotWithShape="1">
          <a:blip r:embed="rId3">
            <a:alphaModFix/>
          </a:blip>
          <a:srcRect b="26459" l="48455" r="34632" t="48948"/>
          <a:stretch/>
        </p:blipFill>
        <p:spPr>
          <a:xfrm>
            <a:off x="4498427" y="4988451"/>
            <a:ext cx="2070537" cy="16330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482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1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3" name="Google Shape;173;p21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4" name="Google Shape;174;p21"/>
          <p:cNvSpPr/>
          <p:nvPr/>
        </p:nvSpPr>
        <p:spPr>
          <a:xfrm>
            <a:off x="0" y="4559968"/>
            <a:ext cx="12192000" cy="229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wentieth Century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75" name="Google Shape;175;p21"/>
          <p:cNvSpPr txBox="1"/>
          <p:nvPr>
            <p:ph type="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Twentieth Century"/>
              <a:buNone/>
            </a:pPr>
            <a:r>
              <a:rPr lang="en-US">
                <a:solidFill>
                  <a:srgbClr val="FFFFFF"/>
                </a:solidFill>
              </a:rPr>
              <a:t>HEAD, SHOULDERS, KNEES AND TOES.</a:t>
            </a:r>
            <a:endParaRPr/>
          </a:p>
        </p:txBody>
      </p:sp>
      <p:sp>
        <p:nvSpPr>
          <p:cNvPr id="176" name="Google Shape;176;p2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Amma's Kitchen Adventures: Toddler Time: Head, Shoulders, Knees ..." id="177" name="Google Shape;177;p21"/>
          <p:cNvPicPr preferRelativeResize="0"/>
          <p:nvPr/>
        </p:nvPicPr>
        <p:blipFill rotWithShape="1">
          <a:blip r:embed="rId3">
            <a:alphaModFix/>
          </a:blip>
          <a:srcRect b="0" l="7429" r="71095" t="0"/>
          <a:stretch/>
        </p:blipFill>
        <p:spPr>
          <a:xfrm>
            <a:off x="1213327" y="434823"/>
            <a:ext cx="1177408" cy="36021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8" name="Google Shape;178;p21"/>
          <p:cNvCxnSpPr/>
          <p:nvPr/>
        </p:nvCxnSpPr>
        <p:spPr>
          <a:xfrm>
            <a:off x="3246548" y="822682"/>
            <a:ext cx="0" cy="292608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Amma's Kitchen Adventures: Toddler Time: Head, Shoulders, Knees ..." id="179" name="Google Shape;179;p21"/>
          <p:cNvPicPr preferRelativeResize="0"/>
          <p:nvPr/>
        </p:nvPicPr>
        <p:blipFill rotWithShape="1">
          <a:blip r:embed="rId3">
            <a:alphaModFix/>
          </a:blip>
          <a:srcRect b="9430" l="28843" r="46625" t="10062"/>
          <a:stretch/>
        </p:blipFill>
        <p:spPr>
          <a:xfrm>
            <a:off x="3819610" y="484633"/>
            <a:ext cx="1670604" cy="36021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0" name="Google Shape;180;p21"/>
          <p:cNvCxnSpPr/>
          <p:nvPr/>
        </p:nvCxnSpPr>
        <p:spPr>
          <a:xfrm>
            <a:off x="6076089" y="822682"/>
            <a:ext cx="0" cy="292608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Amma's Kitchen Adventures: Toddler Time: Head, Shoulders, Knees ..." id="181" name="Google Shape;181;p21"/>
          <p:cNvPicPr preferRelativeResize="0"/>
          <p:nvPr/>
        </p:nvPicPr>
        <p:blipFill rotWithShape="1">
          <a:blip r:embed="rId3">
            <a:alphaModFix/>
          </a:blip>
          <a:srcRect b="8309" l="75195" r="5282" t="39647"/>
          <a:stretch/>
        </p:blipFill>
        <p:spPr>
          <a:xfrm>
            <a:off x="9642154" y="646716"/>
            <a:ext cx="2056638" cy="36021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2" name="Google Shape;182;p21"/>
          <p:cNvCxnSpPr/>
          <p:nvPr/>
        </p:nvCxnSpPr>
        <p:spPr>
          <a:xfrm>
            <a:off x="8905630" y="822682"/>
            <a:ext cx="0" cy="292608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Amma's Kitchen Adventures: Toddler Time: Head, Shoulders, Knees ..." id="183" name="Google Shape;183;p21"/>
          <p:cNvPicPr preferRelativeResize="0"/>
          <p:nvPr/>
        </p:nvPicPr>
        <p:blipFill rotWithShape="1">
          <a:blip r:embed="rId3">
            <a:alphaModFix/>
          </a:blip>
          <a:srcRect b="8854" l="54218" r="26499" t="24084"/>
          <a:stretch/>
        </p:blipFill>
        <p:spPr>
          <a:xfrm>
            <a:off x="6610308" y="450697"/>
            <a:ext cx="1576361" cy="36021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4" name="Google Shape;184;p21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ntegral">
  <a:themeElements>
    <a:clrScheme name="Integral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