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61" r:id="rId3"/>
    <p:sldId id="262" r:id="rId4"/>
    <p:sldId id="263" r:id="rId5"/>
    <p:sldId id="273" r:id="rId6"/>
    <p:sldId id="276" r:id="rId7"/>
    <p:sldId id="265" r:id="rId8"/>
    <p:sldId id="280" r:id="rId9"/>
    <p:sldId id="279" r:id="rId10"/>
    <p:sldId id="278" r:id="rId11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6A655E-592C-4C64-84CB-1ACBAF306E45}" type="datetimeFigureOut">
              <a:rPr lang="es-PE" smtClean="0"/>
              <a:t>7/04/2020</a:t>
            </a:fld>
            <a:endParaRPr lang="es-P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C9F6FA-C6F4-4BB2-9851-F5E62F5937BA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210854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0" name="Google Shape;8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99854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72043517e6_1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5" name="Google Shape;85;g72043517e6_1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411497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233DF-96CA-43B6-9117-131DF985DB46}" type="datetimeFigureOut">
              <a:rPr lang="es-PE" smtClean="0"/>
              <a:t>7/04/2020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9CF9-0B6E-4057-90C6-7A523B55746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92898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233DF-96CA-43B6-9117-131DF985DB46}" type="datetimeFigureOut">
              <a:rPr lang="es-PE" smtClean="0"/>
              <a:t>7/04/2020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9CF9-0B6E-4057-90C6-7A523B55746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38586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233DF-96CA-43B6-9117-131DF985DB46}" type="datetimeFigureOut">
              <a:rPr lang="es-PE" smtClean="0"/>
              <a:t>7/04/2020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9CF9-0B6E-4057-90C6-7A523B55746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276431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233DF-96CA-43B6-9117-131DF985DB46}" type="datetimeFigureOut">
              <a:rPr lang="es-PE" smtClean="0"/>
              <a:t>7/04/2020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9CF9-0B6E-4057-90C6-7A523B55746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55681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233DF-96CA-43B6-9117-131DF985DB46}" type="datetimeFigureOut">
              <a:rPr lang="es-PE" smtClean="0"/>
              <a:t>7/04/2020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9CF9-0B6E-4057-90C6-7A523B55746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64562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233DF-96CA-43B6-9117-131DF985DB46}" type="datetimeFigureOut">
              <a:rPr lang="es-PE" smtClean="0"/>
              <a:t>7/04/2020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9CF9-0B6E-4057-90C6-7A523B55746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1986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233DF-96CA-43B6-9117-131DF985DB46}" type="datetimeFigureOut">
              <a:rPr lang="es-PE" smtClean="0"/>
              <a:t>7/04/2020</a:t>
            </a:fld>
            <a:endParaRPr lang="es-P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9CF9-0B6E-4057-90C6-7A523B55746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735359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233DF-96CA-43B6-9117-131DF985DB46}" type="datetimeFigureOut">
              <a:rPr lang="es-PE" smtClean="0"/>
              <a:t>7/04/2020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9CF9-0B6E-4057-90C6-7A523B55746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25529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233DF-96CA-43B6-9117-131DF985DB46}" type="datetimeFigureOut">
              <a:rPr lang="es-PE" smtClean="0"/>
              <a:t>7/04/2020</a:t>
            </a:fld>
            <a:endParaRPr lang="es-P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9CF9-0B6E-4057-90C6-7A523B55746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87984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233DF-96CA-43B6-9117-131DF985DB46}" type="datetimeFigureOut">
              <a:rPr lang="es-PE" smtClean="0"/>
              <a:t>7/04/2020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9CF9-0B6E-4057-90C6-7A523B55746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38055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233DF-96CA-43B6-9117-131DF985DB46}" type="datetimeFigureOut">
              <a:rPr lang="es-PE" smtClean="0"/>
              <a:t>7/04/2020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9CF9-0B6E-4057-90C6-7A523B55746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32776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233DF-96CA-43B6-9117-131DF985DB46}" type="datetimeFigureOut">
              <a:rPr lang="es-PE" smtClean="0"/>
              <a:t>7/04/2020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49CF9-0B6E-4057-90C6-7A523B55746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009826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F8VP0fkLbn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"/>
          <p:cNvSpPr txBox="1"/>
          <p:nvPr/>
        </p:nvSpPr>
        <p:spPr>
          <a:xfrm>
            <a:off x="322728" y="268941"/>
            <a:ext cx="11564471" cy="634701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Raleway"/>
              <a:buNone/>
            </a:pPr>
            <a:endParaRPr sz="3600" b="0" i="0" u="none" strike="noStrike" cap="none" dirty="0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Raleway"/>
              <a:buNone/>
            </a:pPr>
            <a:r>
              <a:rPr lang="en-US" sz="6000" b="1" i="0" u="none" strike="noStrike" cap="none" dirty="0">
                <a:solidFill>
                  <a:srgbClr val="FFD966"/>
                </a:solidFill>
                <a:latin typeface="Raleway"/>
                <a:ea typeface="Raleway"/>
                <a:cs typeface="Raleway"/>
                <a:sym typeface="Raleway"/>
              </a:rPr>
              <a:t>#</a:t>
            </a:r>
            <a:r>
              <a:rPr lang="en-US" sz="6000" b="1" i="0" u="none" strike="noStrike" cap="none" dirty="0" err="1" smtClean="0">
                <a:solidFill>
                  <a:srgbClr val="0000FF"/>
                </a:solidFill>
                <a:latin typeface="Raleway"/>
                <a:ea typeface="Raleway"/>
                <a:cs typeface="Raleway"/>
                <a:sym typeface="Raleway"/>
              </a:rPr>
              <a:t>SeguimosAprendiendo</a:t>
            </a:r>
            <a:endParaRPr sz="6000" b="1" i="0" u="none" strike="noStrike" cap="none" dirty="0">
              <a:solidFill>
                <a:srgbClr val="0000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lvl="0" algn="just">
              <a:buClr>
                <a:srgbClr val="FF0000"/>
              </a:buClr>
              <a:buSzPts val="3600"/>
            </a:pPr>
            <a:r>
              <a:rPr lang="es-PE" sz="2400" dirty="0" smtClean="0">
                <a:ea typeface="Raleway"/>
                <a:cs typeface="Raleway"/>
                <a:sym typeface="Raleway"/>
              </a:rPr>
              <a:t>                      Querido </a:t>
            </a:r>
            <a:r>
              <a:rPr lang="es-PE" sz="2400" dirty="0">
                <a:ea typeface="Raleway"/>
                <a:cs typeface="Raleway"/>
                <a:sym typeface="Raleway"/>
              </a:rPr>
              <a:t>estudiante agustino:</a:t>
            </a:r>
          </a:p>
          <a:p>
            <a:pPr lvl="0" algn="just">
              <a:buClr>
                <a:srgbClr val="FF0000"/>
              </a:buClr>
              <a:buSzPts val="3600"/>
            </a:pPr>
            <a:r>
              <a:rPr lang="es-PE" sz="2400" dirty="0">
                <a:ea typeface="Raleway"/>
                <a:cs typeface="Raleway"/>
                <a:sym typeface="Raleway"/>
              </a:rPr>
              <a:t>                      Espero que te encuentres bien de salud y resguardado </a:t>
            </a:r>
            <a:endParaRPr lang="es-PE" sz="2400" dirty="0" smtClean="0">
              <a:ea typeface="Raleway"/>
              <a:cs typeface="Raleway"/>
              <a:sym typeface="Raleway"/>
            </a:endParaRPr>
          </a:p>
          <a:p>
            <a:pPr lvl="0" algn="just">
              <a:buClr>
                <a:srgbClr val="FF0000"/>
              </a:buClr>
              <a:buSzPts val="3600"/>
            </a:pPr>
            <a:r>
              <a:rPr lang="es-PE" sz="2400" dirty="0">
                <a:ea typeface="Raleway"/>
                <a:cs typeface="Raleway"/>
                <a:sym typeface="Raleway"/>
              </a:rPr>
              <a:t> </a:t>
            </a:r>
            <a:r>
              <a:rPr lang="es-PE" sz="2400" dirty="0" smtClean="0">
                <a:ea typeface="Raleway"/>
                <a:cs typeface="Raleway"/>
                <a:sym typeface="Raleway"/>
              </a:rPr>
              <a:t>                     con </a:t>
            </a:r>
            <a:r>
              <a:rPr lang="es-PE" sz="2400" dirty="0">
                <a:ea typeface="Raleway"/>
                <a:cs typeface="Raleway"/>
                <a:sym typeface="Raleway"/>
              </a:rPr>
              <a:t>tus seres </a:t>
            </a:r>
            <a:r>
              <a:rPr lang="es-PE" sz="2400" dirty="0" smtClean="0">
                <a:ea typeface="Raleway"/>
                <a:cs typeface="Raleway"/>
                <a:sym typeface="Raleway"/>
              </a:rPr>
              <a:t>queridos </a:t>
            </a:r>
            <a:r>
              <a:rPr lang="es-PE" sz="2400" dirty="0">
                <a:ea typeface="Raleway"/>
                <a:cs typeface="Raleway"/>
                <a:sym typeface="Raleway"/>
              </a:rPr>
              <a:t>en casa</a:t>
            </a:r>
            <a:r>
              <a:rPr lang="es-PE" sz="3200" dirty="0" smtClean="0">
                <a:ea typeface="Raleway"/>
                <a:cs typeface="Raleway"/>
                <a:sym typeface="Raleway"/>
              </a:rPr>
              <a:t>.</a:t>
            </a:r>
            <a:endParaRPr sz="3000" b="0" i="0" u="none" strike="noStrike" cap="none" dirty="0">
              <a:solidFill>
                <a:schemeClr val="accent1">
                  <a:lumMod val="50000"/>
                </a:schemeClr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Raleway"/>
              <a:buNone/>
            </a:pPr>
            <a:r>
              <a:rPr lang="en-US" sz="30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Raleway"/>
                <a:ea typeface="Raleway"/>
                <a:cs typeface="Raleway"/>
                <a:sym typeface="Raleway"/>
              </a:rPr>
              <a:t>ÁREA O CURSO: </a:t>
            </a:r>
            <a:r>
              <a:rPr lang="en-US" sz="3000" b="1" dirty="0">
                <a:solidFill>
                  <a:schemeClr val="accent1">
                    <a:lumMod val="50000"/>
                  </a:schemeClr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lang="en-US" sz="3000" b="1" dirty="0" smtClean="0">
                <a:solidFill>
                  <a:schemeClr val="accent1">
                    <a:lumMod val="50000"/>
                  </a:schemeClr>
                </a:solidFill>
                <a:latin typeface="Raleway"/>
                <a:ea typeface="Raleway"/>
                <a:cs typeface="Raleway"/>
                <a:sym typeface="Raleway"/>
              </a:rPr>
              <a:t>APRENDER A EMPRENDER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Raleway"/>
              <a:buNone/>
            </a:pPr>
            <a:endParaRPr lang="en-US" sz="3000" b="1" dirty="0">
              <a:solidFill>
                <a:schemeClr val="accent1">
                  <a:lumMod val="50000"/>
                </a:schemeClr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Raleway"/>
              <a:buNone/>
            </a:pPr>
            <a:r>
              <a:rPr lang="en-US" sz="3000" b="1" dirty="0">
                <a:solidFill>
                  <a:schemeClr val="accent1">
                    <a:lumMod val="50000"/>
                  </a:schemeClr>
                </a:solidFill>
                <a:latin typeface="Raleway"/>
                <a:ea typeface="Raleway"/>
                <a:cs typeface="Raleway"/>
                <a:sym typeface="Raleway"/>
              </a:rPr>
              <a:t>1</a:t>
            </a:r>
            <a:r>
              <a:rPr lang="en-US" sz="3000" b="1" dirty="0" smtClean="0">
                <a:solidFill>
                  <a:schemeClr val="accent1">
                    <a:lumMod val="50000"/>
                  </a:schemeClr>
                </a:solidFill>
                <a:latin typeface="Raleway"/>
                <a:ea typeface="Raleway"/>
                <a:cs typeface="Raleway"/>
                <a:sym typeface="Raleway"/>
              </a:rPr>
              <a:t>° </a:t>
            </a:r>
            <a:r>
              <a:rPr lang="en-US" sz="3000" b="1" dirty="0" err="1" smtClean="0">
                <a:solidFill>
                  <a:schemeClr val="accent1">
                    <a:lumMod val="50000"/>
                  </a:schemeClr>
                </a:solidFill>
                <a:latin typeface="Raleway"/>
                <a:ea typeface="Raleway"/>
                <a:cs typeface="Raleway"/>
                <a:sym typeface="Raleway"/>
              </a:rPr>
              <a:t>año</a:t>
            </a:r>
            <a:r>
              <a:rPr lang="en-US" sz="3000" b="1" dirty="0" smtClean="0">
                <a:solidFill>
                  <a:schemeClr val="accent1">
                    <a:lumMod val="50000"/>
                  </a:schemeClr>
                </a:solidFill>
                <a:latin typeface="Raleway"/>
                <a:ea typeface="Raleway"/>
                <a:cs typeface="Raleway"/>
                <a:sym typeface="Raleway"/>
              </a:rPr>
              <a:t>.</a:t>
            </a:r>
            <a:endParaRPr sz="3000" b="1" i="0" u="none" strike="noStrike" cap="none" dirty="0">
              <a:solidFill>
                <a:schemeClr val="accent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600" b="0" i="0" u="none" strike="noStrike" cap="none" dirty="0">
              <a:solidFill>
                <a:schemeClr val="accent1">
                  <a:lumMod val="50000"/>
                </a:schemeClr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</a:pPr>
            <a:r>
              <a:rPr lang="en-US" sz="3600" b="0" i="0" u="none" strike="noStrike" cap="none" dirty="0">
                <a:solidFill>
                  <a:schemeClr val="accent1">
                    <a:lumMod val="50000"/>
                  </a:schemeClr>
                </a:solidFill>
                <a:latin typeface="Raleway"/>
                <a:ea typeface="Raleway"/>
                <a:cs typeface="Raleway"/>
                <a:sym typeface="Raleway"/>
              </a:rPr>
              <a:t>Del  30 marzo al 8 de abril </a:t>
            </a:r>
            <a:endParaRPr sz="1400" b="0" i="0" u="none" strike="noStrike" cap="none" dirty="0">
              <a:solidFill>
                <a:schemeClr val="accent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2400" b="1" u="none" strike="noStrike" cap="none" dirty="0">
              <a:solidFill>
                <a:schemeClr val="accent1">
                  <a:lumMod val="50000"/>
                </a:schemeClr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chemeClr val="accent1">
                  <a:lumMod val="50000"/>
                </a:schemeClr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chemeClr val="accent1">
                  <a:lumMod val="50000"/>
                </a:schemeClr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174211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s-PE" b="1" dirty="0"/>
              <a:t>¡</a:t>
            </a:r>
            <a:r>
              <a:rPr lang="es-PE" b="1" dirty="0" smtClean="0"/>
              <a:t>Gracias por tu esfuerzo y dedicación!… </a:t>
            </a:r>
            <a:endParaRPr lang="es-PE" b="1" dirty="0"/>
          </a:p>
        </p:txBody>
      </p:sp>
      <p:pic>
        <p:nvPicPr>
          <p:cNvPr id="4" name="Marcador de contenido 3" descr="Emoticono - Wikipedia, la enciclopedia libre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119" y="3334871"/>
            <a:ext cx="2870434" cy="2815198"/>
          </a:xfrm>
        </p:spPr>
      </p:pic>
    </p:spTree>
    <p:extLst>
      <p:ext uri="{BB962C8B-B14F-4D97-AF65-F5344CB8AC3E}">
        <p14:creationId xmlns:p14="http://schemas.microsoft.com/office/powerpoint/2010/main" val="6562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72043517e6_1_65"/>
          <p:cNvSpPr txBox="1"/>
          <p:nvPr/>
        </p:nvSpPr>
        <p:spPr>
          <a:xfrm>
            <a:off x="504264" y="228599"/>
            <a:ext cx="11322424" cy="87405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#</a:t>
            </a:r>
            <a:r>
              <a:rPr lang="en-US" sz="2000" b="1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SeguimosAprendiendo</a:t>
            </a:r>
            <a:endParaRPr lang="en-US" sz="2800" b="1" dirty="0">
              <a:solidFill>
                <a:schemeClr val="dk2"/>
              </a:solidFill>
              <a:latin typeface="Raleway"/>
              <a:ea typeface="Arial"/>
              <a:cs typeface="Arial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800" dirty="0" smtClean="0">
                <a:solidFill>
                  <a:schemeClr val="dk2"/>
                </a:solidFill>
                <a:latin typeface="Raleway"/>
                <a:ea typeface="Raleway"/>
                <a:cs typeface="Arial"/>
                <a:sym typeface="Raleway"/>
              </a:rPr>
              <a:t>APRENDER A EMPRENDER</a:t>
            </a:r>
            <a:r>
              <a:rPr lang="en-US" sz="2800" i="0" u="none" strike="noStrike" cap="none" dirty="0" smtClean="0">
                <a:solidFill>
                  <a:schemeClr val="dk2"/>
                </a:solidFill>
                <a:latin typeface="Raleway"/>
                <a:ea typeface="Raleway"/>
                <a:cs typeface="Arial"/>
                <a:sym typeface="Raleway"/>
              </a:rPr>
              <a:t>. </a:t>
            </a:r>
            <a:r>
              <a:rPr lang="en-US" sz="2800" dirty="0" smtClean="0">
                <a:solidFill>
                  <a:schemeClr val="dk2"/>
                </a:solidFill>
                <a:latin typeface="Raleway"/>
                <a:ea typeface="Raleway"/>
                <a:cs typeface="Arial"/>
                <a:sym typeface="Raleway"/>
              </a:rPr>
              <a:t>1</a:t>
            </a:r>
            <a:r>
              <a:rPr lang="en-US" sz="2800" dirty="0">
                <a:solidFill>
                  <a:schemeClr val="dk2"/>
                </a:solidFill>
                <a:latin typeface="Raleway"/>
                <a:ea typeface="Raleway"/>
                <a:cs typeface="Arial"/>
                <a:sym typeface="Raleway"/>
              </a:rPr>
              <a:t>r</a:t>
            </a:r>
            <a:r>
              <a:rPr lang="en-US" sz="2800" i="0" u="none" strike="noStrike" cap="none" dirty="0" smtClean="0">
                <a:solidFill>
                  <a:schemeClr val="dk2"/>
                </a:solidFill>
                <a:latin typeface="Raleway"/>
                <a:ea typeface="Raleway"/>
                <a:cs typeface="Arial"/>
                <a:sym typeface="Raleway"/>
              </a:rPr>
              <a:t>o.</a:t>
            </a:r>
            <a:endParaRPr sz="2800" i="0" u="none" strike="noStrike" cap="none" dirty="0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</a:pPr>
            <a:endParaRPr sz="2800" b="1" i="0" u="none" strike="noStrike" cap="none" dirty="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1" i="0" u="none" strike="noStrike" cap="none" dirty="0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8" name="Google Shape;88;g72043517e6_1_65"/>
          <p:cNvSpPr txBox="1"/>
          <p:nvPr/>
        </p:nvSpPr>
        <p:spPr>
          <a:xfrm>
            <a:off x="457199" y="1102658"/>
            <a:ext cx="11416553" cy="51905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just">
              <a:buClr>
                <a:srgbClr val="000000"/>
              </a:buClr>
              <a:buSzPts val="2000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Continuando con nuestro trabajo académico</a:t>
            </a:r>
            <a:r>
              <a:rPr lang="en-US" sz="2400" b="0" i="0" u="none" strike="noStrike" cap="none" dirty="0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#</a:t>
            </a:r>
            <a:r>
              <a:rPr lang="en-US" sz="2400" b="1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SeguimosAprendiendo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 programado las siguientes actvidades: </a:t>
            </a:r>
          </a:p>
          <a:p>
            <a:pPr algn="just">
              <a:buClr>
                <a:srgbClr val="000000"/>
              </a:buClr>
              <a:buSzPts val="2000"/>
            </a:pPr>
            <a:r>
              <a:rPr lang="en-US" sz="24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animo a que sigas poniendo todo tu empeño y responsabilidad en este 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Nuevo aprendizaje,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programado del 30 marzo al 8 de 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abril.</a:t>
            </a:r>
            <a:endParaRPr lang="en-US" sz="2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lang="en-US" sz="2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Del </a:t>
            </a:r>
            <a:r>
              <a:rPr lang="en-US" sz="24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Área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24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APRENDER A EMPRENDER</a:t>
            </a:r>
            <a:r>
              <a:rPr lang="en-US" sz="24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:</a:t>
            </a:r>
            <a:r>
              <a:rPr lang="en-US" sz="2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Trabajo en equipo.</a:t>
            </a: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 este PPT, 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encontrarás video, ficha informativa y de aplicación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que deberás realizar 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 retornar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por el 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sieweb. 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 adjunta la rúbrica 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 calificación; por 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internet, y 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tendrá una NOTA.</a:t>
            </a: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just">
              <a:buClr>
                <a:schemeClr val="dk1"/>
              </a:buClr>
              <a:buSzPts val="2000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Lee detenidamente 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cada diapositva 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 que luego respondas a las preguntas de la </a:t>
            </a:r>
            <a:r>
              <a:rPr lang="en-US" sz="2400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actividad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sz="2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2400" dirty="0" smtClean="0">
                <a:solidFill>
                  <a:schemeClr val="dk1"/>
                </a:solidFill>
                <a:latin typeface="Raleway" panose="020B0503030101060003" pitchFamily="34" charset="0"/>
              </a:rPr>
              <a:t> </a:t>
            </a:r>
            <a:endParaRPr lang="es-ES" sz="2400" dirty="0">
              <a:solidFill>
                <a:schemeClr val="dk1"/>
              </a:solidFill>
              <a:latin typeface="Raleway" panose="020B0503030101060003" pitchFamily="34" charset="0"/>
            </a:endParaRPr>
          </a:p>
          <a:p>
            <a:pPr lvl="0" algn="just">
              <a:buClr>
                <a:schemeClr val="dk1"/>
              </a:buClr>
              <a:buSzPts val="2000"/>
            </a:pPr>
            <a:r>
              <a:rPr lang="es-ES" sz="2400" dirty="0">
                <a:solidFill>
                  <a:schemeClr val="dk1"/>
                </a:solidFill>
                <a:latin typeface="Raleway" panose="020B0503030101060003" pitchFamily="34" charset="0"/>
              </a:rPr>
              <a:t>De tener alguna duda, comunícate conmigo a través del Foro de tareas. </a:t>
            </a:r>
          </a:p>
          <a:p>
            <a:pPr lvl="0" algn="just">
              <a:buClr>
                <a:schemeClr val="dk1"/>
              </a:buClr>
              <a:buSzPts val="2000"/>
            </a:pPr>
            <a:endParaRPr lang="es-ES" sz="2400" dirty="0">
              <a:solidFill>
                <a:schemeClr val="dk1"/>
              </a:solidFill>
              <a:latin typeface="Raleway" panose="020B0503030101060003" pitchFamily="34" charset="0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545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7918" y="0"/>
            <a:ext cx="11712388" cy="63201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s-PE" b="1" i="1" dirty="0" smtClean="0"/>
              <a:t>Trabajo en equipo </a:t>
            </a:r>
            <a:endParaRPr lang="es-PE" b="1" i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7918" y="766483"/>
            <a:ext cx="11712388" cy="6091517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ES" sz="24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Competencia</a:t>
            </a:r>
            <a:r>
              <a:rPr lang="es-E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Gestiona proyectos de emprendimiento económico y social.</a:t>
            </a:r>
            <a:endParaRPr lang="es-ES" sz="2400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ES" sz="2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Capacidad</a:t>
            </a:r>
            <a:r>
              <a:rPr lang="es-E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Trabaja cooperativamente para alcanzar objetivos y metas.</a:t>
            </a:r>
            <a:endParaRPr lang="es-ES" sz="2400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ES" sz="2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Destreza</a:t>
            </a:r>
            <a:r>
              <a:rPr lang="es-ES" sz="2400" dirty="0"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s-ES" sz="2400" dirty="0" smtClean="0">
                <a:latin typeface="Arial"/>
                <a:ea typeface="Arial"/>
                <a:cs typeface="Arial"/>
                <a:sym typeface="Arial"/>
              </a:rPr>
              <a:t>Proponer.</a:t>
            </a:r>
            <a:endParaRPr lang="es-ES" sz="24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ES" sz="2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Propósito de aprendizaje:</a:t>
            </a:r>
            <a:r>
              <a:rPr lang="es-ES" sz="2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2400" dirty="0" smtClean="0">
                <a:latin typeface="Arial"/>
                <a:ea typeface="Arial"/>
                <a:cs typeface="Arial"/>
                <a:sym typeface="Arial"/>
              </a:rPr>
              <a:t>Propone acciones que debe realizar para el trabajo de equipo, definiendo características, roles, y promoviendo la perseverancia a través de un cuestionario.</a:t>
            </a:r>
            <a:endParaRPr lang="es-ES" sz="24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457200" algn="just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ts val="2000"/>
              <a:buAutoNum type="arabicPeriod"/>
            </a:pPr>
            <a:r>
              <a:rPr lang="es-ES" sz="2400" dirty="0" smtClean="0">
                <a:latin typeface="Arial"/>
                <a:cs typeface="Arial"/>
                <a:sym typeface="Arial"/>
              </a:rPr>
              <a:t>Observa los videos con un </a:t>
            </a:r>
            <a:r>
              <a:rPr lang="es-ES" sz="2400" dirty="0" smtClean="0">
                <a:latin typeface="Arial"/>
                <a:cs typeface="Arial"/>
                <a:sym typeface="Arial"/>
              </a:rPr>
              <a:t>familiar</a:t>
            </a:r>
          </a:p>
          <a:p>
            <a:pPr marL="0" lvl="0" indent="0" algn="just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ES" sz="2400" dirty="0" smtClean="0">
                <a:latin typeface="Arial"/>
                <a:cs typeface="Arial"/>
                <a:sym typeface="Arial"/>
              </a:rPr>
              <a:t>Video 1 </a:t>
            </a:r>
            <a:r>
              <a:rPr lang="es-PE" sz="2400" dirty="0" smtClean="0"/>
              <a:t>La carreta</a:t>
            </a:r>
          </a:p>
          <a:p>
            <a:pPr marL="0" lvl="0" indent="0" algn="just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PE" sz="2400" dirty="0" smtClean="0"/>
              <a:t>Video 2 En </a:t>
            </a:r>
            <a:r>
              <a:rPr lang="es-PE" sz="2400" dirty="0"/>
              <a:t>el fondo del pozo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ES" sz="2400" dirty="0">
                <a:latin typeface="Arial"/>
                <a:ea typeface="Arial"/>
                <a:cs typeface="Arial"/>
                <a:sym typeface="Arial"/>
              </a:rPr>
              <a:t>1.Comenta con </a:t>
            </a:r>
            <a:r>
              <a:rPr lang="es-ES" sz="2400" dirty="0" err="1">
                <a:latin typeface="Arial"/>
                <a:ea typeface="Arial"/>
                <a:cs typeface="Arial"/>
                <a:sym typeface="Arial"/>
              </a:rPr>
              <a:t>tufamiliar</a:t>
            </a:r>
            <a:r>
              <a:rPr lang="es-ES" sz="2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2400" dirty="0" smtClean="0">
                <a:latin typeface="Arial"/>
                <a:ea typeface="Arial"/>
                <a:cs typeface="Arial"/>
                <a:sym typeface="Arial"/>
              </a:rPr>
              <a:t>las ideas que hayas entendido</a:t>
            </a:r>
            <a:r>
              <a:rPr lang="es-ES" sz="2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2400" dirty="0" smtClean="0">
                <a:latin typeface="Arial"/>
                <a:ea typeface="Arial"/>
                <a:cs typeface="Arial"/>
                <a:sym typeface="Arial"/>
              </a:rPr>
              <a:t>sobre: 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 </a:t>
            </a:r>
            <a:r>
              <a:rPr lang="en-US" sz="24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concepto</a:t>
            </a:r>
            <a:r>
              <a:rPr lang="en-US" sz="2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400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características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 </a:t>
            </a:r>
            <a:r>
              <a:rPr lang="en-US" sz="24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importancia</a:t>
            </a:r>
            <a:r>
              <a:rPr lang="en-US" sz="2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del </a:t>
            </a:r>
            <a:r>
              <a:rPr lang="en-US" sz="24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trabajo</a:t>
            </a:r>
            <a:r>
              <a:rPr lang="en-US" sz="2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</a:t>
            </a:r>
            <a:r>
              <a:rPr lang="en-US" sz="2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equipo</a:t>
            </a:r>
            <a:r>
              <a:rPr lang="en-US" sz="2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s-PE" sz="2400" dirty="0">
              <a:latin typeface="Arial"/>
              <a:ea typeface="Arial"/>
              <a:cs typeface="Arial"/>
              <a:sym typeface="Arial"/>
              <a:hlinkClick r:id="rId2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PE" sz="2400" dirty="0">
                <a:latin typeface="Arial"/>
                <a:ea typeface="Arial"/>
                <a:cs typeface="Arial"/>
                <a:sym typeface="Arial"/>
              </a:rPr>
              <a:t>     </a:t>
            </a:r>
          </a:p>
          <a:p>
            <a:pPr marL="0" lvl="0" indent="0">
              <a:lnSpc>
                <a:spcPct val="150000"/>
              </a:lnSpc>
              <a:buNone/>
            </a:pPr>
            <a:endParaRPr lang="es-ES" sz="2400" dirty="0" smtClean="0">
              <a:latin typeface="Arial"/>
              <a:ea typeface="Arial"/>
              <a:cs typeface="Arial"/>
              <a:sym typeface="Arial"/>
            </a:endParaRPr>
          </a:p>
          <a:p>
            <a:pPr lvl="0">
              <a:lnSpc>
                <a:spcPct val="150000"/>
              </a:lnSpc>
            </a:pPr>
            <a:endParaRPr lang="es-ES" sz="2400" b="1" dirty="0" smtClean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507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2388" y="365126"/>
            <a:ext cx="11510683" cy="179985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marL="0" lvl="0" indent="0">
              <a:lnSpc>
                <a:spcPct val="100000"/>
              </a:lnSpc>
            </a:pPr>
            <a:r>
              <a:rPr lang="es-ES" sz="2700" dirty="0" smtClean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2700" dirty="0" smtClean="0">
                <a:latin typeface="Arial"/>
                <a:ea typeface="Arial"/>
                <a:cs typeface="Arial"/>
                <a:sym typeface="Arial"/>
              </a:rPr>
            </a:br>
            <a:r>
              <a:rPr lang="es-ES" sz="2700" dirty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2700" dirty="0">
                <a:latin typeface="Arial"/>
                <a:ea typeface="Arial"/>
                <a:cs typeface="Arial"/>
                <a:sym typeface="Arial"/>
              </a:rPr>
            </a:br>
            <a:r>
              <a:rPr lang="es-ES" sz="2700" dirty="0" smtClean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2700" dirty="0" smtClean="0">
                <a:latin typeface="Arial"/>
                <a:ea typeface="Arial"/>
                <a:cs typeface="Arial"/>
                <a:sym typeface="Arial"/>
              </a:rPr>
            </a:br>
            <a:r>
              <a:rPr lang="es-ES" sz="2700" dirty="0" smtClean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2700" dirty="0" smtClean="0">
                <a:latin typeface="Arial"/>
                <a:ea typeface="Arial"/>
                <a:cs typeface="Arial"/>
                <a:sym typeface="Arial"/>
              </a:rPr>
            </a:br>
            <a:r>
              <a:rPr lang="es-ES" sz="2700" dirty="0" smtClean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2700" dirty="0" smtClean="0">
                <a:latin typeface="Arial"/>
                <a:ea typeface="Arial"/>
                <a:cs typeface="Arial"/>
                <a:sym typeface="Arial"/>
              </a:rPr>
            </a:br>
            <a:r>
              <a:rPr lang="es-ES" sz="2700" b="1" dirty="0" smtClean="0"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s-ES" sz="2700" b="1" dirty="0"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s-ES" sz="2700" dirty="0" smtClean="0">
                <a:latin typeface="Arial"/>
                <a:ea typeface="Arial"/>
                <a:cs typeface="Arial"/>
                <a:sym typeface="Arial"/>
              </a:rPr>
              <a:t>Frente </a:t>
            </a:r>
            <a:r>
              <a:rPr lang="es-ES" sz="2700" dirty="0">
                <a:latin typeface="Arial"/>
                <a:ea typeface="Arial"/>
                <a:cs typeface="Arial"/>
                <a:sym typeface="Arial"/>
              </a:rPr>
              <a:t>a esta situación de emergencia, ¿Cómo puedes trabajar en equipo con tu familia?</a:t>
            </a:r>
            <a:br>
              <a:rPr lang="es-ES" sz="2700" dirty="0">
                <a:latin typeface="Arial"/>
                <a:ea typeface="Arial"/>
                <a:cs typeface="Arial"/>
                <a:sym typeface="Arial"/>
              </a:rPr>
            </a:br>
            <a:r>
              <a:rPr lang="es-ES" sz="2700" dirty="0">
                <a:latin typeface="Arial"/>
                <a:ea typeface="Arial"/>
                <a:cs typeface="Arial"/>
                <a:sym typeface="Arial"/>
              </a:rPr>
              <a:t>¿Qué se requiere para tener un trabajo en </a:t>
            </a:r>
            <a:r>
              <a:rPr lang="es-ES" sz="2700" dirty="0" smtClean="0">
                <a:latin typeface="Arial"/>
                <a:ea typeface="Arial"/>
                <a:cs typeface="Arial"/>
                <a:sym typeface="Arial"/>
              </a:rPr>
              <a:t>equipo?</a:t>
            </a:r>
            <a:br>
              <a:rPr lang="es-ES" sz="2700" dirty="0" smtClean="0">
                <a:latin typeface="Arial"/>
                <a:ea typeface="Arial"/>
                <a:cs typeface="Arial"/>
                <a:sym typeface="Arial"/>
              </a:rPr>
            </a:br>
            <a:r>
              <a:rPr lang="es-ES" sz="2700" dirty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2700" dirty="0">
                <a:latin typeface="Arial"/>
                <a:ea typeface="Arial"/>
                <a:cs typeface="Arial"/>
                <a:sym typeface="Arial"/>
              </a:rPr>
            </a:br>
            <a:r>
              <a:rPr lang="es-ES" sz="2700" dirty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2700" dirty="0">
                <a:latin typeface="Arial"/>
                <a:ea typeface="Arial"/>
                <a:cs typeface="Arial"/>
                <a:sym typeface="Arial"/>
              </a:rPr>
            </a:br>
            <a:r>
              <a:rPr lang="es-ES" b="1" dirty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b="1" dirty="0">
                <a:latin typeface="Arial"/>
                <a:ea typeface="Arial"/>
                <a:cs typeface="Arial"/>
                <a:sym typeface="Arial"/>
              </a:rPr>
            </a:b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1329" y="5614052"/>
            <a:ext cx="10515600" cy="919162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es-PE" dirty="0"/>
              <a:t>2. Lee  las diapositivas,  ficha informativa y de la ficha de aplicación, y desarrolla las actividades propuestas.</a:t>
            </a:r>
          </a:p>
          <a:p>
            <a:endParaRPr lang="es-PE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8084" y="2164976"/>
            <a:ext cx="6992471" cy="3429479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828800" y="6426558"/>
            <a:ext cx="9221273" cy="4314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100" dirty="0" smtClean="0">
                <a:solidFill>
                  <a:schemeClr val="tx1"/>
                </a:solidFill>
              </a:rPr>
              <a:t>Pinterest. (s./f.) Trabajo en equipo Recuperado </a:t>
            </a:r>
            <a:r>
              <a:rPr lang="es-PE" sz="1100" dirty="0" err="1" smtClean="0">
                <a:solidFill>
                  <a:schemeClr val="tx1"/>
                </a:solidFill>
              </a:rPr>
              <a:t>de:https</a:t>
            </a:r>
            <a:r>
              <a:rPr lang="es-PE" sz="1100" dirty="0">
                <a:solidFill>
                  <a:schemeClr val="tx1"/>
                </a:solidFill>
              </a:rPr>
              <a:t>://www.pinterest.com/pin/596093700654067727/</a:t>
            </a:r>
          </a:p>
        </p:txBody>
      </p:sp>
    </p:spTree>
    <p:extLst>
      <p:ext uri="{BB962C8B-B14F-4D97-AF65-F5344CB8AC3E}">
        <p14:creationId xmlns:p14="http://schemas.microsoft.com/office/powerpoint/2010/main" val="238840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1365" y="365125"/>
            <a:ext cx="11793069" cy="750981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s-PE" dirty="0" smtClean="0"/>
              <a:t>Concepto de grupo / Concepto de equipo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1365" y="1116106"/>
            <a:ext cx="11793070" cy="5311588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endParaRPr lang="es-PE" dirty="0" smtClean="0"/>
          </a:p>
          <a:p>
            <a:r>
              <a:rPr lang="es-PE" dirty="0" smtClean="0"/>
              <a:t>GRUPO es una reunión de personas alrededor de un objetivo común.</a:t>
            </a:r>
          </a:p>
          <a:p>
            <a:r>
              <a:rPr lang="es-PE" dirty="0" smtClean="0"/>
              <a:t>COOPERACION es la madurez de un individuo.</a:t>
            </a:r>
          </a:p>
          <a:p>
            <a:r>
              <a:rPr lang="es-PE" dirty="0" smtClean="0"/>
              <a:t>CONSENSO es la madurez del grupo.</a:t>
            </a:r>
          </a:p>
          <a:p>
            <a:endParaRPr lang="es-PE" dirty="0"/>
          </a:p>
          <a:p>
            <a:r>
              <a:rPr lang="es-PE" dirty="0" smtClean="0"/>
              <a:t>EQUIPO es un grupo de personas con habilidades complementarias,</a:t>
            </a:r>
          </a:p>
          <a:p>
            <a:r>
              <a:rPr lang="es-PE" dirty="0" smtClean="0"/>
              <a:t>Comprometidas con un objetivo en común de los que son mutuamente responsables. </a:t>
            </a:r>
          </a:p>
          <a:p>
            <a:r>
              <a:rPr lang="es-PE" dirty="0" smtClean="0"/>
              <a:t>El trabajo en equipo es la capacidad de trabajar juntos hacia una visión común.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66058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Las 5 C del trabajo en Equipo. | Trabajo en equipo, Frases para 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94" y="188258"/>
            <a:ext cx="11631706" cy="6360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1828800" y="6426558"/>
            <a:ext cx="9221273" cy="4314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100" dirty="0" smtClean="0">
                <a:solidFill>
                  <a:schemeClr val="tx1"/>
                </a:solidFill>
              </a:rPr>
              <a:t>Pinterest. (s./f.) 5C. Recuperado </a:t>
            </a:r>
            <a:r>
              <a:rPr lang="es-PE" sz="1100" dirty="0" err="1" smtClean="0">
                <a:solidFill>
                  <a:schemeClr val="tx1"/>
                </a:solidFill>
              </a:rPr>
              <a:t>de:https</a:t>
            </a:r>
            <a:r>
              <a:rPr lang="es-PE" sz="1100" dirty="0">
                <a:solidFill>
                  <a:schemeClr val="tx1"/>
                </a:solidFill>
              </a:rPr>
              <a:t>://www.pinterest.com/pin/596093700654067727/</a:t>
            </a:r>
          </a:p>
        </p:txBody>
      </p:sp>
    </p:spTree>
    <p:extLst>
      <p:ext uri="{BB962C8B-B14F-4D97-AF65-F5344CB8AC3E}">
        <p14:creationId xmlns:p14="http://schemas.microsoft.com/office/powerpoint/2010/main" val="279898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5771" y="90152"/>
            <a:ext cx="10515600" cy="1325563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93663" lvl="0" indent="-93663" algn="just"/>
            <a:r>
              <a:rPr lang="es-ES" sz="2400" b="1" dirty="0" smtClean="0">
                <a:latin typeface="+mn-lt"/>
              </a:rPr>
              <a:t/>
            </a:r>
            <a:br>
              <a:rPr lang="es-ES" sz="2400" b="1" dirty="0" smtClean="0">
                <a:latin typeface="+mn-lt"/>
              </a:rPr>
            </a:br>
            <a:r>
              <a:rPr lang="es-ES" sz="2400" b="1" dirty="0" smtClean="0">
                <a:latin typeface="+mn-lt"/>
              </a:rPr>
              <a:t/>
            </a:r>
            <a:br>
              <a:rPr lang="es-ES" sz="2400" b="1" dirty="0" smtClean="0">
                <a:latin typeface="+mn-lt"/>
              </a:rPr>
            </a:br>
            <a:r>
              <a:rPr lang="es-ES" sz="2400" b="1" dirty="0" smtClean="0">
                <a:latin typeface="+mn-lt"/>
              </a:rPr>
              <a:t>3</a:t>
            </a:r>
            <a:r>
              <a:rPr lang="es-ES" sz="2800" b="1" dirty="0" smtClean="0">
                <a:latin typeface="+mn-lt"/>
              </a:rPr>
              <a:t>. Relaciona</a:t>
            </a:r>
            <a:r>
              <a:rPr lang="es-ES" sz="2800" dirty="0" smtClean="0">
                <a:latin typeface="+mn-lt"/>
              </a:rPr>
              <a:t> </a:t>
            </a:r>
            <a:r>
              <a:rPr lang="es-ES" sz="2800" dirty="0">
                <a:latin typeface="+mn-lt"/>
              </a:rPr>
              <a:t>las características del trabajo en equipo </a:t>
            </a:r>
            <a:r>
              <a:rPr lang="es-ES" sz="2800" dirty="0" smtClean="0">
                <a:latin typeface="+mn-lt"/>
              </a:rPr>
              <a:t>de la ficha informativa y los videos,  y responde las actividades de la </a:t>
            </a:r>
            <a:r>
              <a:rPr lang="es-ES" sz="2800" dirty="0">
                <a:latin typeface="+mn-lt"/>
              </a:rPr>
              <a:t>ficha de aplicación.   </a:t>
            </a:r>
            <a:br>
              <a:rPr lang="es-ES" sz="2800" dirty="0">
                <a:latin typeface="+mn-lt"/>
              </a:rPr>
            </a:br>
            <a:r>
              <a:rPr lang="es-ES" sz="2800" dirty="0">
                <a:latin typeface="+mn-lt"/>
              </a:rPr>
              <a:t>      </a:t>
            </a:r>
            <a:r>
              <a:rPr lang="es-PE" sz="2800" dirty="0">
                <a:latin typeface="+mn-lt"/>
              </a:rPr>
              <a:t/>
            </a:r>
            <a:br>
              <a:rPr lang="es-PE" sz="2800" dirty="0">
                <a:latin typeface="+mn-lt"/>
              </a:rPr>
            </a:br>
            <a:endParaRPr lang="es-PE" sz="2800" dirty="0">
              <a:latin typeface="+mn-lt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93502" y="1709715"/>
            <a:ext cx="10515600" cy="4351338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es-PE" dirty="0"/>
              <a:t>Lee la Ficha informativa resaltando las ideas </a:t>
            </a:r>
            <a:r>
              <a:rPr lang="es-PE" dirty="0" smtClean="0"/>
              <a:t>principales </a:t>
            </a:r>
            <a:r>
              <a:rPr lang="es-PE" dirty="0"/>
              <a:t>del tema y  la información con los 5 </a:t>
            </a:r>
            <a:r>
              <a:rPr lang="es-PE" dirty="0" err="1"/>
              <a:t>tips</a:t>
            </a:r>
            <a:r>
              <a:rPr lang="es-PE" dirty="0"/>
              <a:t> para el trabajo en equipo a través de </a:t>
            </a:r>
            <a:r>
              <a:rPr lang="es-PE" dirty="0" smtClean="0"/>
              <a:t>un cuadro sinóptico.</a:t>
            </a:r>
          </a:p>
          <a:p>
            <a:r>
              <a:rPr lang="es-PE" dirty="0" smtClean="0"/>
              <a:t>Retorna tu tarea hasta el miércoles 15 de abril antes de las 20.00 horas.</a:t>
            </a:r>
          </a:p>
          <a:p>
            <a:r>
              <a:rPr lang="es-PE" dirty="0" smtClean="0"/>
              <a:t>Recibe la retroalimentación de la misma el día 21 de abril.</a:t>
            </a:r>
            <a:r>
              <a:rPr lang="es-ES" dirty="0"/>
              <a:t/>
            </a:r>
            <a:br>
              <a:rPr lang="es-ES" dirty="0"/>
            </a:b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86496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245770" y="90152"/>
            <a:ext cx="11946229" cy="1325563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lvl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</a:pPr>
            <a:r>
              <a:rPr lang="es-ES" sz="2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Propósito de aprendizaje:</a:t>
            </a:r>
            <a:r>
              <a:rPr lang="es-ES" sz="2400" dirty="0">
                <a:latin typeface="Arial"/>
                <a:ea typeface="Arial"/>
                <a:cs typeface="Arial"/>
                <a:sym typeface="Arial"/>
              </a:rPr>
              <a:t> Propone acciones que debe realizar para el trabajo de equipo, definiendo características, roles, y promoviendo la perseverancia a través de un cuestionario.</a:t>
            </a:r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593502" y="1709715"/>
            <a:ext cx="10515600" cy="4351338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Cuestionario: Trabajo en equipo</a:t>
            </a:r>
            <a:r>
              <a:rPr lang="es-ES" dirty="0"/>
              <a:t/>
            </a:r>
            <a:br>
              <a:rPr lang="es-ES" dirty="0"/>
            </a:br>
            <a:endParaRPr lang="es-ES" dirty="0" smtClean="0"/>
          </a:p>
          <a:p>
            <a:pPr marL="514350" indent="-514350">
              <a:buAutoNum type="arabicPeriod"/>
            </a:pPr>
            <a:r>
              <a:rPr lang="es-ES" dirty="0" smtClean="0"/>
              <a:t>¿Qué características debe tener una persona para trabajar en equipo? Explica cada una.</a:t>
            </a:r>
          </a:p>
          <a:p>
            <a:pPr marL="514350" indent="-514350">
              <a:buAutoNum type="arabicPeriod"/>
            </a:pPr>
            <a:r>
              <a:rPr lang="es-ES" dirty="0" smtClean="0"/>
              <a:t>¿De qué manera las 5C ayuda en realizar un adecuado trabajo en equipo?</a:t>
            </a:r>
          </a:p>
          <a:p>
            <a:pPr marL="514350" indent="-514350">
              <a:buAutoNum type="arabicPeriod"/>
            </a:pPr>
            <a:r>
              <a:rPr lang="es-ES" dirty="0" smtClean="0"/>
              <a:t>El trabajo en equipo ha ayudado a muchas empresas a tener éxito, investiga una de ellas y escribe cinco acciones que han realizado en equipo para conseguirlo.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778777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65110" y="593725"/>
            <a:ext cx="10481177" cy="656851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s-PE" sz="3200" dirty="0" smtClean="0"/>
              <a:t>Rúbrica </a:t>
            </a:r>
            <a:r>
              <a:rPr lang="es-PE" sz="3200" dirty="0" smtClean="0"/>
              <a:t>para el trabajo en equipo</a:t>
            </a:r>
            <a:endParaRPr lang="es-PE" sz="3200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9789327"/>
              </p:ext>
            </p:extLst>
          </p:nvPr>
        </p:nvGraphicFramePr>
        <p:xfrm>
          <a:off x="865112" y="1250574"/>
          <a:ext cx="10481176" cy="46865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20551">
                  <a:extLst>
                    <a:ext uri="{9D8B030D-6E8A-4147-A177-3AD203B41FA5}">
                      <a16:colId xmlns="" xmlns:a16="http://schemas.microsoft.com/office/drawing/2014/main" val="4272838325"/>
                    </a:ext>
                  </a:extLst>
                </a:gridCol>
                <a:gridCol w="2765337">
                  <a:extLst>
                    <a:ext uri="{9D8B030D-6E8A-4147-A177-3AD203B41FA5}">
                      <a16:colId xmlns="" xmlns:a16="http://schemas.microsoft.com/office/drawing/2014/main" val="62957244"/>
                    </a:ext>
                  </a:extLst>
                </a:gridCol>
                <a:gridCol w="2474737">
                  <a:extLst>
                    <a:ext uri="{9D8B030D-6E8A-4147-A177-3AD203B41FA5}">
                      <a16:colId xmlns="" xmlns:a16="http://schemas.microsoft.com/office/drawing/2014/main" val="4010092257"/>
                    </a:ext>
                  </a:extLst>
                </a:gridCol>
                <a:gridCol w="2620551">
                  <a:extLst>
                    <a:ext uri="{9D8B030D-6E8A-4147-A177-3AD203B41FA5}">
                      <a16:colId xmlns="" xmlns:a16="http://schemas.microsoft.com/office/drawing/2014/main" val="3030616785"/>
                    </a:ext>
                  </a:extLst>
                </a:gridCol>
              </a:tblGrid>
              <a:tr h="6535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800" dirty="0">
                          <a:effectLst/>
                        </a:rPr>
                        <a:t>AD</a:t>
                      </a:r>
                      <a:endParaRPr lang="es-P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800" dirty="0">
                          <a:effectLst/>
                        </a:rPr>
                        <a:t>A</a:t>
                      </a:r>
                      <a:endParaRPr lang="es-P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800" dirty="0">
                          <a:effectLst/>
                        </a:rPr>
                        <a:t>B</a:t>
                      </a:r>
                      <a:endParaRPr lang="es-P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800" dirty="0">
                          <a:effectLst/>
                        </a:rPr>
                        <a:t>C</a:t>
                      </a:r>
                      <a:endParaRPr lang="es-P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45580835"/>
                  </a:ext>
                </a:extLst>
              </a:tr>
              <a:tr h="31052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1600" dirty="0" smtClean="0">
                          <a:effectLst/>
                        </a:rPr>
                        <a:t>Propone acciones para realizar un adecuado trabajo y </a:t>
                      </a:r>
                      <a:r>
                        <a:rPr lang="es-PE" sz="1600" dirty="0">
                          <a:effectLst/>
                        </a:rPr>
                        <a:t>explica con sus propias palabras </a:t>
                      </a:r>
                      <a:r>
                        <a:rPr lang="es-PE" sz="1600" dirty="0" smtClean="0">
                          <a:effectLst/>
                        </a:rPr>
                        <a:t>las</a:t>
                      </a:r>
                      <a:r>
                        <a:rPr lang="es-PE" sz="1600" baseline="0" dirty="0" smtClean="0">
                          <a:effectLst/>
                        </a:rPr>
                        <a:t> </a:t>
                      </a:r>
                      <a:r>
                        <a:rPr lang="es-E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características</a:t>
                      </a:r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y roles que debe tener un equipo </a:t>
                      </a:r>
                      <a:r>
                        <a:rPr lang="es-E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promoviendo la perseverancia a través de un cuestionario.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P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1600" dirty="0" smtClean="0">
                          <a:effectLst/>
                        </a:rPr>
                        <a:t>Propone acciones para realizar un adecuado trabajo y define con sus propias palabras las</a:t>
                      </a:r>
                      <a:r>
                        <a:rPr lang="es-PE" sz="1600" baseline="0" dirty="0" smtClean="0">
                          <a:effectLst/>
                        </a:rPr>
                        <a:t> </a:t>
                      </a:r>
                      <a:r>
                        <a:rPr lang="es-E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características </a:t>
                      </a:r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que debe tener un equipo </a:t>
                      </a:r>
                      <a:r>
                        <a:rPr lang="es-E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promoviendo la perseverancia a través de un cuestionario.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P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1600" dirty="0" smtClean="0">
                          <a:effectLst/>
                        </a:rPr>
                        <a:t>Propone algunas acciones para realizar un adecuado trabajo y define con sus propias palabras las</a:t>
                      </a:r>
                      <a:r>
                        <a:rPr lang="es-PE" sz="1600" baseline="0" dirty="0" smtClean="0">
                          <a:effectLst/>
                        </a:rPr>
                        <a:t> </a:t>
                      </a:r>
                      <a:r>
                        <a:rPr lang="es-E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características</a:t>
                      </a:r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s-E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que debe tener un equipo al realizar un cuestionario. </a:t>
                      </a:r>
                      <a:endParaRPr lang="es-P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1600" dirty="0" smtClean="0">
                          <a:effectLst/>
                        </a:rPr>
                        <a:t>Propone pocas</a:t>
                      </a:r>
                      <a:r>
                        <a:rPr lang="es-PE" sz="1600" baseline="0" dirty="0" smtClean="0">
                          <a:effectLst/>
                        </a:rPr>
                        <a:t> </a:t>
                      </a:r>
                      <a:r>
                        <a:rPr lang="es-PE" sz="1600" dirty="0" smtClean="0">
                          <a:effectLst/>
                        </a:rPr>
                        <a:t>acciones para realizar un trabajo grupal </a:t>
                      </a:r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al realizar un cuestionario. </a:t>
                      </a:r>
                      <a:endParaRPr lang="es-PE" sz="16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P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67872386"/>
                  </a:ext>
                </a:extLst>
              </a:tr>
              <a:tr h="9277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400" dirty="0">
                          <a:effectLst/>
                        </a:rPr>
                        <a:t>NIVEL DE</a:t>
                      </a:r>
                      <a:endParaRPr lang="es-PE" sz="18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400" dirty="0">
                          <a:effectLst/>
                        </a:rPr>
                        <a:t> LOGRO</a:t>
                      </a:r>
                      <a:endParaRPr lang="es-P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0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0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0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093075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099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864</TotalTime>
  <Words>595</Words>
  <Application>Microsoft Office PowerPoint</Application>
  <PresentationFormat>Panorámica</PresentationFormat>
  <Paragraphs>73</Paragraphs>
  <Slides>10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Raleway</vt:lpstr>
      <vt:lpstr>Times New Roman</vt:lpstr>
      <vt:lpstr>Tema de Office</vt:lpstr>
      <vt:lpstr>Presentación de PowerPoint</vt:lpstr>
      <vt:lpstr>Presentación de PowerPoint</vt:lpstr>
      <vt:lpstr>Trabajo en equipo </vt:lpstr>
      <vt:lpstr>     2. Frente a esta situación de emergencia, ¿Cómo puedes trabajar en equipo con tu familia? ¿Qué se requiere para tener un trabajo en equipo?    </vt:lpstr>
      <vt:lpstr>Concepto de grupo / Concepto de equipo</vt:lpstr>
      <vt:lpstr>Presentación de PowerPoint</vt:lpstr>
      <vt:lpstr>  3. Relaciona las características del trabajo en equipo de la ficha informativa y los videos,  y responde las actividades de la ficha de aplicación.           </vt:lpstr>
      <vt:lpstr>Propósito de aprendizaje: Propone acciones que debe realizar para el trabajo de equipo, definiendo características, roles, y promoviendo la perseverancia a través de un cuestionario.</vt:lpstr>
      <vt:lpstr>Rúbrica para el trabajo en equipo</vt:lpstr>
      <vt:lpstr>¡Gracias por tu esfuerzo y dedicación!…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Computer</dc:creator>
  <cp:lastModifiedBy>carlos edmundo samanez caceres</cp:lastModifiedBy>
  <cp:revision>59</cp:revision>
  <dcterms:created xsi:type="dcterms:W3CDTF">2020-03-27T03:57:06Z</dcterms:created>
  <dcterms:modified xsi:type="dcterms:W3CDTF">2020-04-07T18:41:43Z</dcterms:modified>
</cp:coreProperties>
</file>