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69" r:id="rId13"/>
    <p:sldId id="270" r:id="rId14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gradFill flip="none" rotWithShape="1">
          <a:gsLst>
            <a:gs pos="25000">
              <a:schemeClr val="tx1">
                <a:lumMod val="95000"/>
                <a:lumOff val="5000"/>
              </a:schemeClr>
            </a:gs>
            <a:gs pos="48000">
              <a:schemeClr val="bg1"/>
            </a:gs>
            <a:gs pos="74000">
              <a:schemeClr val="tx1">
                <a:lumMod val="50000"/>
                <a:lumOff val="50000"/>
              </a:schemeClr>
            </a:gs>
            <a:gs pos="100000">
              <a:schemeClr val="tx1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0871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08612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91314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9060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394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4676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66271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27838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0191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102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2614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1694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tx1">
                <a:lumMod val="95000"/>
                <a:lumOff val="5000"/>
              </a:schemeClr>
            </a:gs>
            <a:gs pos="41000">
              <a:schemeClr val="bg1">
                <a:lumMod val="85000"/>
              </a:schemeClr>
            </a:gs>
            <a:gs pos="71000">
              <a:schemeClr val="bg1">
                <a:lumMod val="95000"/>
              </a:schemeClr>
            </a:gs>
            <a:gs pos="100000">
              <a:schemeClr val="bg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effectLst>
            <a:softEdge rad="317500"/>
          </a:effectLst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Editar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PE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266EE-BD37-4F62-ADDE-4F4945EFA678}" type="datetimeFigureOut">
              <a:rPr lang="es-PE" smtClean="0"/>
              <a:t>16/04/2020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27E0C-77D0-40AD-81A2-3E7D7FDABBF0}" type="slidenum">
              <a:rPr lang="es-PE" smtClean="0"/>
              <a:t>‹Nº›</a:t>
            </a:fld>
            <a:endParaRPr lang="es-PE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643" y="0"/>
            <a:ext cx="5200357" cy="6858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66798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https://www.youtube.com/watch?v=vdsgeFmngC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ompartitura.org/blog/comparativa-instrumentos/tocar-la-flauta-dulce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O3gWuyXHG4" TargetMode="External"/><Relationship Id="rId2" Type="http://schemas.openxmlformats.org/officeDocument/2006/relationships/hyperlink" Target="https://www.youtube.com/watch?v=zAcFCDXARE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hutterstock.com/es/image-photo/little-boy-painting-doing-homeworks-on-1464372974" TargetMode="Externa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crnoticias.com/internacionales/domingo-de-ramos-las-mejores-frases-del-papa-francisco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otitasemimx.wordpress.com/2017/11/18/sonido-de-las-notas-musicales/" TargetMode="External"/><Relationship Id="rId4" Type="http://schemas.openxmlformats.org/officeDocument/2006/relationships/hyperlink" Target="https://www.shutterstock.com/es/image-photo/little-boy-painting-doing-homeworks-on-146437297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hyperlink" Target="https://www.revistaoxigeno.es/deportes/escalada/articulo/consejos-escalada-ninos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maparapequenos.com/megaplaza-presenta-novedosa-escalera-musical/" TargetMode="External"/><Relationship Id="rId5" Type="http://schemas.openxmlformats.org/officeDocument/2006/relationships/hyperlink" Target="http://elmusicodelavega2017.blogspot.com/2018/03/escalera-musical.html" TargetMode="Externa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s://www.youtube.com/watch?v=eQ_wSCqY5y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incodias.elpais.com/cincodias/2015/05/19/lifestyle/1432042174_824982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undeu.es/recomendacion/real-academia-espanola-no-real-academia-de-la-lengua-655/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jedrezypsicologia.com/como-hacer-mas-inteligentes-a-los-chicos-10-pasos-basados-en-la-ciencia/" TargetMode="Externa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P5c7rPEis8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ites.google.com/site/inmaquifinormalista/notas-en-flauta-dulce-y-guitarr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647408" y="1877842"/>
            <a:ext cx="9144000" cy="238760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D966"/>
                </a:solidFill>
                <a:latin typeface="Raleway"/>
                <a:ea typeface="Raleway"/>
                <a:cs typeface="Raleway"/>
                <a:sym typeface="Raleway"/>
              </a:rPr>
              <a:t>#</a:t>
            </a:r>
            <a:r>
              <a:rPr lang="en-US" b="1" dirty="0" err="1" smtClean="0">
                <a:solidFill>
                  <a:srgbClr val="FFFF00"/>
                </a:solidFill>
                <a:latin typeface="Raleway"/>
                <a:ea typeface="Raleway"/>
                <a:cs typeface="Raleway"/>
                <a:sym typeface="Raleway"/>
              </a:rPr>
              <a:t>Seguimos</a:t>
            </a:r>
            <a:r>
              <a:rPr lang="en-US" b="1" dirty="0" smtClean="0">
                <a:solidFill>
                  <a:srgbClr val="FFFF00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Raleway"/>
                <a:ea typeface="Raleway"/>
                <a:cs typeface="Raleway"/>
                <a:sym typeface="Raleway"/>
              </a:rPr>
              <a:t>Aprendiendo</a:t>
            </a:r>
            <a:r>
              <a:rPr lang="en-US" b="1" dirty="0" smtClean="0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/>
            </a:r>
            <a:br>
              <a:rPr lang="en-US" b="1" dirty="0" smtClean="0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</a:br>
            <a:endParaRPr lang="es-PE" dirty="0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524000" y="4150678"/>
            <a:ext cx="9144000" cy="984030"/>
          </a:xfrm>
          <a:prstGeom prst="rect">
            <a:avLst/>
          </a:prstGeom>
          <a:effectLst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ts val="3600"/>
            </a:pPr>
            <a:r>
              <a:rPr lang="es-PE" sz="2800" b="1" dirty="0" smtClean="0">
                <a:solidFill>
                  <a:srgbClr val="002060"/>
                </a:solidFill>
                <a:latin typeface="Palatino Linotype" panose="02040502050505030304" pitchFamily="18" charset="0"/>
                <a:ea typeface="Raleway"/>
                <a:cs typeface="Raleway"/>
                <a:sym typeface="Raleway"/>
              </a:rPr>
              <a:t>ÁREA: ARTE Y CULTURA – </a:t>
            </a:r>
            <a:r>
              <a:rPr lang="es-PE" sz="2800" b="1" dirty="0" smtClean="0">
                <a:solidFill>
                  <a:srgbClr val="002060"/>
                </a:solidFill>
                <a:latin typeface="Palatino Linotype" panose="02040502050505030304" pitchFamily="18" charset="0"/>
                <a:sym typeface="Raleway"/>
              </a:rPr>
              <a:t>MÚSICA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ts val="3600"/>
            </a:pPr>
            <a:r>
              <a:rPr lang="es-PE" sz="2800" b="1" dirty="0" smtClean="0">
                <a:solidFill>
                  <a:srgbClr val="002060"/>
                </a:solidFill>
                <a:latin typeface="Palatino Linotype" panose="02040502050505030304" pitchFamily="18" charset="0"/>
                <a:ea typeface="Arial"/>
                <a:cs typeface="Arial"/>
                <a:sym typeface="Arial"/>
              </a:rPr>
              <a:t>Ciclo: IV </a:t>
            </a:r>
          </a:p>
          <a:p>
            <a:endParaRPr lang="es-PE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5202764" y="1330219"/>
            <a:ext cx="1786472" cy="161899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61181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1029269" y="568207"/>
            <a:ext cx="6981967" cy="1122481"/>
          </a:xfrm>
          <a:prstGeom prst="roundRect">
            <a:avLst>
              <a:gd name="adj" fmla="val 1174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Ahora practicaremos la canción: Himno a la alegría</a:t>
            </a:r>
            <a:endParaRPr lang="es-PE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517409" y="5213445"/>
            <a:ext cx="7000164" cy="1132764"/>
          </a:xfrm>
          <a:prstGeom prst="roundRect">
            <a:avLst>
              <a:gd name="adj" fmla="val 1174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s-PE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 link puede ayudarte a practicarlo:</a:t>
            </a:r>
          </a:p>
          <a:p>
            <a:pPr algn="ctr"/>
            <a:r>
              <a:rPr lang="es-PE" sz="2400" dirty="0">
                <a:hlinkClick r:id="rId2"/>
              </a:rPr>
              <a:t>https://www.youtube.com/watch?v=vdsgeFmngCs</a:t>
            </a:r>
            <a:endParaRPr lang="es-PE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41513"/>
            <a:ext cx="6274271" cy="241167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588827" y="4591645"/>
            <a:ext cx="438443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err="1" smtClean="0"/>
              <a:t>Compartitura</a:t>
            </a:r>
            <a:r>
              <a:rPr lang="es-PE" sz="1000" dirty="0" smtClean="0"/>
              <a:t>. Niños tocando flauta dulce. (8 de abril del 2020). Recuperado de </a:t>
            </a:r>
            <a:r>
              <a:rPr lang="es-PE" sz="800" dirty="0">
                <a:hlinkClick r:id="rId4"/>
              </a:rPr>
              <a:t>https://www.compartitura.org/blog/comparativa-instrumentos/tocar-la-flauta-dulce.html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842461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Actividad calificada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7790645" cy="4858510"/>
          </a:xfrm>
        </p:spPr>
        <p:txBody>
          <a:bodyPr>
            <a:normAutofit/>
          </a:bodyPr>
          <a:lstStyle/>
          <a:p>
            <a:r>
              <a:rPr lang="es-PE" sz="2400" dirty="0" smtClean="0"/>
              <a:t>Representa una canción puede ser conocida o creada con tu instrumento musical o con cualquier material que puedas encontrar en casa .</a:t>
            </a:r>
          </a:p>
          <a:p>
            <a:r>
              <a:rPr lang="es-PE" sz="2400" dirty="0" smtClean="0"/>
              <a:t>Dicho trabajo podrá tener la duración de 1 minuto.</a:t>
            </a:r>
          </a:p>
          <a:p>
            <a:r>
              <a:rPr lang="es-PE" sz="2400" dirty="0" smtClean="0"/>
              <a:t>Envíanos tu trabajo vía web hasta el </a:t>
            </a:r>
            <a:r>
              <a:rPr lang="es-PE" sz="2400" dirty="0" smtClean="0"/>
              <a:t>miércoles 22</a:t>
            </a:r>
            <a:r>
              <a:rPr lang="es-PE" sz="2400" dirty="0" smtClean="0"/>
              <a:t> </a:t>
            </a:r>
            <a:r>
              <a:rPr lang="es-PE" sz="2400" dirty="0" smtClean="0"/>
              <a:t>de Abril hasta las 8.00 pm.</a:t>
            </a:r>
          </a:p>
          <a:p>
            <a:r>
              <a:rPr lang="es-PE" sz="2400" dirty="0" smtClean="0"/>
              <a:t>Aquí te dejo  unas referencias que podría ayudarte a despertar tu lado creativo.</a:t>
            </a:r>
          </a:p>
          <a:p>
            <a:pPr marL="514350" indent="-514350">
              <a:buFont typeface="+mj-lt"/>
              <a:buAutoNum type="arabicPeriod"/>
            </a:pPr>
            <a:r>
              <a:rPr lang="es-PE" sz="2400" dirty="0" smtClean="0"/>
              <a:t>Música con objetos cotidianos: </a:t>
            </a:r>
            <a:r>
              <a:rPr lang="es-PE" sz="2000" dirty="0">
                <a:hlinkClick r:id="rId2"/>
              </a:rPr>
              <a:t>https://</a:t>
            </a:r>
            <a:r>
              <a:rPr lang="es-PE" sz="2000" dirty="0" smtClean="0">
                <a:hlinkClick r:id="rId2"/>
              </a:rPr>
              <a:t>www.youtube.com/watch?v=zAcFCDXAREk</a:t>
            </a:r>
            <a:endParaRPr lang="es-PE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s-PE" sz="2000" dirty="0" smtClean="0"/>
              <a:t>Música en la cocina: </a:t>
            </a:r>
            <a:r>
              <a:rPr lang="es-PE" sz="2000" dirty="0">
                <a:hlinkClick r:id="rId3"/>
              </a:rPr>
              <a:t>https://www.youtube.com/watch?v=BO3gWuyXHG4</a:t>
            </a:r>
            <a:endParaRPr lang="es-PE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782" y="3077699"/>
            <a:ext cx="2741442" cy="322013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807569" y="6433268"/>
            <a:ext cx="438443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err="1" smtClean="0"/>
              <a:t>Alamy</a:t>
            </a:r>
            <a:r>
              <a:rPr lang="es-PE" sz="1000" dirty="0" smtClean="0"/>
              <a:t> (8 de abril del 2020). Recuperado de </a:t>
            </a:r>
            <a:r>
              <a:rPr lang="es-PE" sz="800" dirty="0">
                <a:hlinkClick r:id="rId5"/>
              </a:rPr>
              <a:t>https://www.shutterstock.com/es/image-photo/little-boy-painting-doing-homeworks-on-1464372974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322085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895"/>
    </mc:Choice>
    <mc:Fallback xmlns="">
      <p:transition spd="slow" advTm="79895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Lee con detenimiento la rubrica para que conozcas lo que vamos a evaluar.</a:t>
            </a:r>
            <a:endParaRPr lang="es-PE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519310" y="2056448"/>
          <a:ext cx="8707901" cy="4348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5003">
                  <a:extLst>
                    <a:ext uri="{9D8B030D-6E8A-4147-A177-3AD203B41FA5}">
                      <a16:colId xmlns:a16="http://schemas.microsoft.com/office/drawing/2014/main" val="3333439944"/>
                    </a:ext>
                  </a:extLst>
                </a:gridCol>
                <a:gridCol w="2320477">
                  <a:extLst>
                    <a:ext uri="{9D8B030D-6E8A-4147-A177-3AD203B41FA5}">
                      <a16:colId xmlns:a16="http://schemas.microsoft.com/office/drawing/2014/main" val="2461087217"/>
                    </a:ext>
                  </a:extLst>
                </a:gridCol>
                <a:gridCol w="2243633">
                  <a:extLst>
                    <a:ext uri="{9D8B030D-6E8A-4147-A177-3AD203B41FA5}">
                      <a16:colId xmlns:a16="http://schemas.microsoft.com/office/drawing/2014/main" val="2159620653"/>
                    </a:ext>
                  </a:extLst>
                </a:gridCol>
                <a:gridCol w="1918788">
                  <a:extLst>
                    <a:ext uri="{9D8B030D-6E8A-4147-A177-3AD203B41FA5}">
                      <a16:colId xmlns:a16="http://schemas.microsoft.com/office/drawing/2014/main" val="3173521454"/>
                    </a:ext>
                  </a:extLst>
                </a:gridCol>
              </a:tblGrid>
              <a:tr h="27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1600" dirty="0" smtClean="0">
                          <a:effectLst/>
                        </a:rPr>
                        <a:t>AD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1600" dirty="0" smtClean="0">
                          <a:effectLst/>
                        </a:rPr>
                        <a:t>A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1600" dirty="0" smtClean="0">
                          <a:effectLst/>
                        </a:rPr>
                        <a:t>B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1600" dirty="0" smtClean="0">
                          <a:effectLst/>
                        </a:rPr>
                        <a:t>C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8214328"/>
                  </a:ext>
                </a:extLst>
              </a:tr>
              <a:tr h="3499598">
                <a:tc>
                  <a:txBody>
                    <a:bodyPr/>
                    <a:lstStyle/>
                    <a:p>
                      <a:pPr indent="-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 smtClean="0">
                          <a:effectLst/>
                        </a:rPr>
                        <a:t>Representa una</a:t>
                      </a:r>
                      <a:r>
                        <a:rPr lang="es-PE" sz="1600" baseline="0" dirty="0" smtClean="0">
                          <a:effectLst/>
                        </a:rPr>
                        <a:t> melodía o secuencia rítmica</a:t>
                      </a:r>
                      <a:r>
                        <a:rPr lang="es-PE" sz="1600" dirty="0" smtClean="0">
                          <a:effectLst/>
                        </a:rPr>
                        <a:t> manera destacada, usando su instrumento</a:t>
                      </a:r>
                      <a:r>
                        <a:rPr lang="es-PE" sz="1600" baseline="0" dirty="0" smtClean="0">
                          <a:effectLst/>
                        </a:rPr>
                        <a:t> o diversos materiales </a:t>
                      </a:r>
                      <a:r>
                        <a:rPr lang="es-PE" sz="1600" dirty="0" smtClean="0">
                          <a:effectLst/>
                        </a:rPr>
                        <a:t>de forma creativa y manteniendo el pulso y el ritmo en</a:t>
                      </a:r>
                      <a:r>
                        <a:rPr lang="es-PE" sz="1600" baseline="0" dirty="0" smtClean="0">
                          <a:effectLst/>
                        </a:rPr>
                        <a:t> de manera exacta</a:t>
                      </a:r>
                      <a:r>
                        <a:rPr lang="es-PE" sz="1600" dirty="0" smtClean="0">
                          <a:effectLst/>
                        </a:rPr>
                        <a:t>.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</a:rPr>
                        <a:t>Representa </a:t>
                      </a:r>
                      <a:r>
                        <a:rPr lang="es-PE" sz="1600" dirty="0" smtClean="0">
                          <a:effectLst/>
                        </a:rPr>
                        <a:t>una</a:t>
                      </a:r>
                      <a:r>
                        <a:rPr lang="es-PE" sz="1600" baseline="0" dirty="0" smtClean="0">
                          <a:effectLst/>
                        </a:rPr>
                        <a:t> melodía o secuencia rítmica</a:t>
                      </a:r>
                      <a:r>
                        <a:rPr lang="es-PE" sz="1600" dirty="0" smtClean="0">
                          <a:effectLst/>
                        </a:rPr>
                        <a:t> manera </a:t>
                      </a:r>
                      <a:r>
                        <a:rPr lang="es-PE" sz="1600" dirty="0">
                          <a:effectLst/>
                        </a:rPr>
                        <a:t>adecuada, usando </a:t>
                      </a:r>
                      <a:r>
                        <a:rPr lang="es-PE" sz="1600" dirty="0" smtClean="0">
                          <a:effectLst/>
                        </a:rPr>
                        <a:t>su instrumento</a:t>
                      </a:r>
                      <a:r>
                        <a:rPr lang="es-PE" sz="1600" baseline="0" dirty="0" smtClean="0">
                          <a:effectLst/>
                        </a:rPr>
                        <a:t> o diversos materiales </a:t>
                      </a:r>
                      <a:r>
                        <a:rPr lang="es-PE" sz="1600" dirty="0" smtClean="0">
                          <a:effectLst/>
                        </a:rPr>
                        <a:t>de </a:t>
                      </a:r>
                      <a:r>
                        <a:rPr lang="es-PE" sz="1600" dirty="0">
                          <a:effectLst/>
                        </a:rPr>
                        <a:t>forma correcta y manteniendo el pulso </a:t>
                      </a:r>
                      <a:r>
                        <a:rPr lang="es-PE" sz="1600" dirty="0" smtClean="0">
                          <a:effectLst/>
                        </a:rPr>
                        <a:t>y el ritmo en</a:t>
                      </a:r>
                      <a:r>
                        <a:rPr lang="es-PE" sz="1600" baseline="0" dirty="0" smtClean="0">
                          <a:effectLst/>
                        </a:rPr>
                        <a:t> de manera constante</a:t>
                      </a:r>
                      <a:r>
                        <a:rPr lang="es-PE" sz="1600" dirty="0" smtClean="0">
                          <a:effectLst/>
                        </a:rPr>
                        <a:t>.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 smtClean="0">
                          <a:effectLst/>
                        </a:rPr>
                        <a:t>Representa una</a:t>
                      </a:r>
                      <a:r>
                        <a:rPr lang="es-PE" sz="1600" baseline="0" dirty="0" smtClean="0">
                          <a:effectLst/>
                        </a:rPr>
                        <a:t> melodía o secuencia rítmica</a:t>
                      </a:r>
                      <a:r>
                        <a:rPr lang="es-PE" sz="1600" dirty="0" smtClean="0">
                          <a:effectLst/>
                        </a:rPr>
                        <a:t> manera parcialmente inadecuada, usando su instrumento</a:t>
                      </a:r>
                      <a:r>
                        <a:rPr lang="es-PE" sz="1600" baseline="0" dirty="0" smtClean="0">
                          <a:effectLst/>
                        </a:rPr>
                        <a:t> o diversos materiales </a:t>
                      </a:r>
                      <a:r>
                        <a:rPr lang="es-PE" sz="1600" dirty="0" smtClean="0">
                          <a:effectLst/>
                        </a:rPr>
                        <a:t>de forma poco precisa y manteniendo </a:t>
                      </a:r>
                      <a:r>
                        <a:rPr lang="es-PE" sz="1600" baseline="0" dirty="0" smtClean="0">
                          <a:effectLst/>
                        </a:rPr>
                        <a:t>con dificultad </a:t>
                      </a:r>
                      <a:r>
                        <a:rPr lang="es-PE" sz="1600" dirty="0" smtClean="0">
                          <a:effectLst/>
                        </a:rPr>
                        <a:t>el pulso y el ritmo.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 smtClean="0">
                          <a:effectLst/>
                        </a:rPr>
                        <a:t>Representa una</a:t>
                      </a:r>
                      <a:r>
                        <a:rPr lang="es-PE" sz="1600" baseline="0" dirty="0" smtClean="0">
                          <a:effectLst/>
                        </a:rPr>
                        <a:t> melodía o secuencia rítmica</a:t>
                      </a:r>
                      <a:r>
                        <a:rPr lang="es-PE" sz="1600" dirty="0" smtClean="0">
                          <a:effectLst/>
                        </a:rPr>
                        <a:t> incorrecta , usando su instrumento</a:t>
                      </a:r>
                      <a:r>
                        <a:rPr lang="es-PE" sz="1600" baseline="0" dirty="0" smtClean="0">
                          <a:effectLst/>
                        </a:rPr>
                        <a:t> o diversos materiales </a:t>
                      </a:r>
                      <a:r>
                        <a:rPr lang="es-PE" sz="1600" dirty="0" smtClean="0">
                          <a:effectLst/>
                        </a:rPr>
                        <a:t>de forma inadecuada y manteniendo el pulso y el ritmo</a:t>
                      </a:r>
                      <a:r>
                        <a:rPr lang="es-PE" sz="1600" baseline="0" dirty="0" smtClean="0">
                          <a:effectLst/>
                        </a:rPr>
                        <a:t> de manera imprecisa</a:t>
                      </a:r>
                      <a:r>
                        <a:rPr lang="es-PE" sz="1600" dirty="0" smtClean="0">
                          <a:effectLst/>
                        </a:rPr>
                        <a:t>.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5901236"/>
                  </a:ext>
                </a:extLst>
              </a:tr>
              <a:tr h="568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</a:rPr>
                        <a:t>NIVEL DE LOGRO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9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900" dirty="0">
                          <a:effectLst/>
                        </a:rPr>
                        <a:t> 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569842"/>
                  </a:ext>
                </a:extLst>
              </a:tr>
            </a:tbl>
          </a:graphicData>
        </a:graphic>
      </p:graphicFrame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94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91"/>
    </mc:Choice>
    <mc:Fallback xmlns="">
      <p:transition spd="slow" advTm="189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3390313"/>
            <a:ext cx="10515600" cy="2786649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6000"/>
              <a:buNone/>
            </a:pPr>
            <a:r>
              <a:rPr lang="es-PE" sz="5400" b="1" dirty="0">
                <a:solidFill>
                  <a:srgbClr val="FFD966"/>
                </a:solidFill>
                <a:latin typeface="Raleway"/>
                <a:ea typeface="Raleway"/>
                <a:cs typeface="Raleway"/>
                <a:sym typeface="Raleway"/>
              </a:rPr>
              <a:t>#</a:t>
            </a:r>
            <a:r>
              <a:rPr lang="es-PE" sz="5400" b="1" dirty="0" err="1" smtClean="0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SeguimosAprendiendo</a:t>
            </a:r>
            <a:endParaRPr lang="es-PE" sz="5400" b="1" dirty="0">
              <a:solidFill>
                <a:srgbClr val="0000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ts val="3600"/>
              <a:buNone/>
            </a:pPr>
            <a:endParaRPr lang="es-P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ts val="3600"/>
              <a:buNone/>
            </a:pPr>
            <a:r>
              <a:rPr lang="es-PE" b="1" dirty="0">
                <a:solidFill>
                  <a:srgbClr val="FF0000"/>
                </a:solidFill>
                <a:latin typeface="Palatino Linotype" panose="02040502050505030304" pitchFamily="18" charset="0"/>
                <a:ea typeface="Raleway"/>
                <a:cs typeface="Raleway"/>
                <a:sym typeface="Raleway"/>
              </a:rPr>
              <a:t>ÁREA: ARTE Y CULTURA- MÚSICA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ts val="3600"/>
              <a:buNone/>
            </a:pPr>
            <a:endParaRPr lang="es-PE" b="1" dirty="0">
              <a:solidFill>
                <a:srgbClr val="FF0000"/>
              </a:solidFill>
              <a:latin typeface="Palatino Linotype" panose="02040502050505030304" pitchFamily="18" charset="0"/>
              <a:sym typeface="Raleway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ts val="3600"/>
              <a:buNone/>
            </a:pPr>
            <a:r>
              <a:rPr lang="es-PE" b="1" dirty="0">
                <a:solidFill>
                  <a:srgbClr val="FF0000"/>
                </a:solidFill>
                <a:latin typeface="Palatino Linotype" panose="02040502050505030304" pitchFamily="18" charset="0"/>
                <a:sym typeface="Raleway"/>
              </a:rPr>
              <a:t>Prof. Harold Cornejo</a:t>
            </a:r>
            <a:endParaRPr lang="es-PE" b="1" dirty="0">
              <a:solidFill>
                <a:srgbClr val="FF0000"/>
              </a:solidFill>
              <a:latin typeface="Palatino Linotype" panose="02040502050505030304" pitchFamily="18" charset="0"/>
              <a:ea typeface="Arial"/>
              <a:cs typeface="Arial"/>
              <a:sym typeface="Arial"/>
            </a:endParaRPr>
          </a:p>
          <a:p>
            <a:endParaRPr lang="es-PE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4941" y="1488196"/>
            <a:ext cx="1902117" cy="1902117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"/>
          </a:effec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25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860"/>
    </mc:Choice>
    <mc:Fallback xmlns="">
      <p:transition spd="slow" advTm="868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chemeClr val="tx1">
                <a:lumMod val="95000"/>
                <a:lumOff val="5000"/>
              </a:schemeClr>
            </a:gs>
            <a:gs pos="48000">
              <a:schemeClr val="bg1">
                <a:lumMod val="85000"/>
              </a:schemeClr>
            </a:gs>
            <a:gs pos="71000">
              <a:schemeClr val="bg1">
                <a:lumMod val="95000"/>
              </a:schemeClr>
            </a:gs>
            <a:gs pos="100000">
              <a:schemeClr val="bg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205" y="970671"/>
            <a:ext cx="6045442" cy="4670474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5" name="Google Shape;74;p2"/>
          <p:cNvSpPr txBox="1"/>
          <p:nvPr/>
        </p:nvSpPr>
        <p:spPr>
          <a:xfrm>
            <a:off x="6642000" y="6182501"/>
            <a:ext cx="5550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rPr lang="en-US" sz="2800" b="1" i="0" u="none" strike="noStrike" cap="none" dirty="0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#YO ME QUEDO EN CASA</a:t>
            </a:r>
            <a:endParaRPr sz="2800" b="1" i="0" u="none" strike="noStrike" cap="none" dirty="0">
              <a:solidFill>
                <a:srgbClr val="0000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359900" y="400151"/>
            <a:ext cx="4698609" cy="6136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107552" lvl="0" indent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s-PE" sz="8000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Querido estudiante agustino:</a:t>
            </a:r>
          </a:p>
          <a:p>
            <a:pPr marL="0" marR="107552" indent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s-PE" sz="8000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	En esta semana santa Dios nos invita a mantenernos  mas unidos que  nunca y no perder las esperanzas que  superaremos estos momentos difíciles y cada uno de nosotros seremos héroes si cumplimos con lo que nos toca hacer.</a:t>
            </a:r>
          </a:p>
          <a:p>
            <a:pPr marL="0" marR="107552" indent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s-PE" sz="8000" b="1" dirty="0" err="1" smtClean="0">
                <a:solidFill>
                  <a:schemeClr val="tx1"/>
                </a:solidFill>
                <a:latin typeface="Palatino Linotype" panose="02040502050505030304" pitchFamily="18" charset="0"/>
              </a:rPr>
              <a:t>Esp</a:t>
            </a:r>
            <a:r>
              <a:rPr lang="es-PE" sz="8000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 por ello que seguimos aprendiendo y desarrollando nuestro conocimiento.</a:t>
            </a:r>
          </a:p>
          <a:p>
            <a:pPr marL="0" marR="107552" indent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s-PE" sz="8000" b="1" dirty="0" smtClean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0" marR="107552" lvl="0" indent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s-PE" sz="8000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Nos vemos muy pronto, todo saldrá muy bien.</a:t>
            </a:r>
          </a:p>
          <a:p>
            <a:pPr marL="0" marR="107552" lvl="0" indent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sz="8000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                           Prof. Harold Cornejo</a:t>
            </a:r>
          </a:p>
          <a:p>
            <a:endParaRPr lang="es-PE" dirty="0"/>
          </a:p>
        </p:txBody>
      </p:sp>
      <p:sp>
        <p:nvSpPr>
          <p:cNvPr id="7" name="CuadroTexto 6"/>
          <p:cNvSpPr txBox="1"/>
          <p:nvPr/>
        </p:nvSpPr>
        <p:spPr>
          <a:xfrm>
            <a:off x="6212208" y="5641145"/>
            <a:ext cx="6030351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smtClean="0"/>
              <a:t>NCR. Noticia de Costa </a:t>
            </a:r>
            <a:r>
              <a:rPr lang="es-PE" sz="1000" dirty="0" err="1" smtClean="0"/>
              <a:t>RIca</a:t>
            </a:r>
            <a:r>
              <a:rPr lang="es-PE" sz="1000" dirty="0" smtClean="0"/>
              <a:t> 8 de abril del 2020). Recuperado de </a:t>
            </a:r>
          </a:p>
          <a:p>
            <a:pPr marR="107552" lvl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50" dirty="0">
                <a:hlinkClick r:id="rId3"/>
              </a:rPr>
              <a:t>https://ncrnoticias.com/internacionales/domingo-de-ramos-las-mejores-frases-del-papa-francisco/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2666497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chemeClr val="tx1">
                <a:lumMod val="95000"/>
                <a:lumOff val="5000"/>
              </a:schemeClr>
            </a:gs>
            <a:gs pos="21000">
              <a:schemeClr val="bg1">
                <a:lumMod val="85000"/>
              </a:schemeClr>
            </a:gs>
            <a:gs pos="71000">
              <a:schemeClr val="bg1">
                <a:lumMod val="95000"/>
              </a:schemeClr>
            </a:gs>
            <a:gs pos="100000">
              <a:schemeClr val="bg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575581" y="1477107"/>
            <a:ext cx="9144000" cy="99880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D966"/>
                </a:solidFill>
                <a:latin typeface="Raleway"/>
                <a:ea typeface="Raleway"/>
                <a:cs typeface="Raleway"/>
                <a:sym typeface="Raleway"/>
              </a:rPr>
              <a:t>#</a:t>
            </a:r>
            <a:r>
              <a:rPr lang="en-US" b="1" dirty="0" err="1" smtClean="0">
                <a:solidFill>
                  <a:srgbClr val="FFFF00"/>
                </a:solidFill>
                <a:latin typeface="Raleway"/>
                <a:ea typeface="Raleway"/>
                <a:cs typeface="Raleway"/>
                <a:sym typeface="Raleway"/>
              </a:rPr>
              <a:t>SeguimosAprendiendo</a:t>
            </a:r>
            <a:endParaRPr lang="es-PE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308295" y="2954215"/>
            <a:ext cx="9692640" cy="2377440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s-PE" b="1" dirty="0">
                <a:solidFill>
                  <a:schemeClr val="dk1"/>
                </a:solidFill>
                <a:sym typeface="Arial"/>
              </a:rPr>
              <a:t>Competencia</a:t>
            </a:r>
            <a:r>
              <a:rPr lang="es-PE" dirty="0">
                <a:solidFill>
                  <a:schemeClr val="dk1"/>
                </a:solidFill>
                <a:sym typeface="Arial"/>
              </a:rPr>
              <a:t>: </a:t>
            </a:r>
            <a:r>
              <a:rPr lang="es-PE" dirty="0" smtClean="0">
                <a:solidFill>
                  <a:schemeClr val="dk1"/>
                </a:solidFill>
                <a:sym typeface="Arial"/>
              </a:rPr>
              <a:t>	</a:t>
            </a:r>
            <a:r>
              <a:rPr lang="es-PE" dirty="0" smtClean="0">
                <a:solidFill>
                  <a:srgbClr val="C00000"/>
                </a:solidFill>
              </a:rPr>
              <a:t>Crea </a:t>
            </a:r>
            <a:r>
              <a:rPr lang="es-PE" dirty="0">
                <a:solidFill>
                  <a:srgbClr val="C00000"/>
                </a:solidFill>
              </a:rPr>
              <a:t>proyectos desde los lenguajes artísticos.</a:t>
            </a:r>
            <a:endParaRPr lang="es-PE" b="1" dirty="0">
              <a:solidFill>
                <a:srgbClr val="C00000"/>
              </a:solidFill>
              <a:sym typeface="Arial"/>
            </a:endParaRPr>
          </a:p>
          <a:p>
            <a:pPr algn="just">
              <a:lnSpc>
                <a:spcPct val="100000"/>
              </a:lnSpc>
              <a:buClr>
                <a:schemeClr val="dk1"/>
              </a:buClr>
              <a:buSzPts val="2000"/>
            </a:pPr>
            <a:r>
              <a:rPr lang="es-PE" b="1" dirty="0">
                <a:solidFill>
                  <a:schemeClr val="dk1"/>
                </a:solidFill>
              </a:rPr>
              <a:t>Capacidad: </a:t>
            </a:r>
            <a:r>
              <a:rPr lang="es-PE" b="1" dirty="0" smtClean="0">
                <a:solidFill>
                  <a:schemeClr val="dk1"/>
                </a:solidFill>
              </a:rPr>
              <a:t>		</a:t>
            </a:r>
            <a:r>
              <a:rPr lang="es-PE" dirty="0" smtClean="0">
                <a:solidFill>
                  <a:srgbClr val="C00000"/>
                </a:solidFill>
              </a:rPr>
              <a:t>Explora </a:t>
            </a:r>
            <a:r>
              <a:rPr lang="es-PE" dirty="0">
                <a:solidFill>
                  <a:srgbClr val="C00000"/>
                </a:solidFill>
              </a:rPr>
              <a:t>y experimenta los lenguajes de las artes</a:t>
            </a:r>
            <a:r>
              <a:rPr lang="es-PE" dirty="0" smtClean="0">
                <a:solidFill>
                  <a:srgbClr val="C00000"/>
                </a:solidFill>
              </a:rPr>
              <a:t>.</a:t>
            </a:r>
            <a:endParaRPr lang="es-PE" dirty="0">
              <a:solidFill>
                <a:srgbClr val="C00000"/>
              </a:solidFill>
            </a:endParaRPr>
          </a:p>
          <a:p>
            <a:r>
              <a:rPr lang="es-PE" b="1" dirty="0"/>
              <a:t>Destreza: </a:t>
            </a:r>
            <a:r>
              <a:rPr lang="es-PE" dirty="0">
                <a:solidFill>
                  <a:srgbClr val="C00000"/>
                </a:solidFill>
              </a:rPr>
              <a:t> </a:t>
            </a:r>
            <a:r>
              <a:rPr lang="es-PE" dirty="0" smtClean="0">
                <a:solidFill>
                  <a:srgbClr val="C00000"/>
                </a:solidFill>
              </a:rPr>
              <a:t>		</a:t>
            </a:r>
            <a:r>
              <a:rPr lang="es-PE" dirty="0">
                <a:solidFill>
                  <a:srgbClr val="C00000"/>
                </a:solidFill>
              </a:rPr>
              <a:t>elabora la escala diatónica utilizando alteraciones </a:t>
            </a:r>
            <a:r>
              <a:rPr lang="es-PE" dirty="0" smtClean="0">
                <a:solidFill>
                  <a:srgbClr val="C00000"/>
                </a:solidFill>
              </a:rPr>
              <a:t>			musicales </a:t>
            </a:r>
            <a:r>
              <a:rPr lang="es-PE" dirty="0">
                <a:solidFill>
                  <a:srgbClr val="C00000"/>
                </a:solidFill>
              </a:rPr>
              <a:t>y por medio de una melodía lo ejecuta </a:t>
            </a:r>
            <a:r>
              <a:rPr lang="es-PE" dirty="0" smtClean="0">
                <a:solidFill>
                  <a:srgbClr val="C00000"/>
                </a:solidFill>
              </a:rPr>
              <a:t>			en </a:t>
            </a:r>
            <a:r>
              <a:rPr lang="es-PE" dirty="0">
                <a:solidFill>
                  <a:srgbClr val="C00000"/>
                </a:solidFill>
              </a:rPr>
              <a:t>su instrumento.</a:t>
            </a:r>
          </a:p>
          <a:p>
            <a:pPr marL="0" indent="0">
              <a:buNone/>
            </a:pP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836956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04" y="1507403"/>
            <a:ext cx="8526192" cy="3069429"/>
          </a:xfrm>
          <a:effectLst>
            <a:softEdge rad="63500"/>
          </a:effec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83304" y="4947471"/>
            <a:ext cx="787205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PE" dirty="0">
              <a:solidFill>
                <a:srgbClr val="0070C0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394" y="2574518"/>
            <a:ext cx="2684259" cy="306801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255358" y="5929542"/>
            <a:ext cx="393664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err="1" smtClean="0"/>
              <a:t>Alamy</a:t>
            </a:r>
            <a:r>
              <a:rPr lang="es-PE" sz="1000" dirty="0" smtClean="0"/>
              <a:t> (8 de abril del 2020). Recuperado de </a:t>
            </a:r>
            <a:r>
              <a:rPr lang="es-PE" sz="800" dirty="0">
                <a:hlinkClick r:id="rId4"/>
              </a:rPr>
              <a:t>https://www.shutterstock.com/es/image-photo/little-boy-painting-doing-homeworks-on-1464372974</a:t>
            </a:r>
            <a:endParaRPr lang="en-US" sz="800" dirty="0" smtClean="0"/>
          </a:p>
        </p:txBody>
      </p:sp>
      <p:sp>
        <p:nvSpPr>
          <p:cNvPr id="11" name="CuadroTexto 10"/>
          <p:cNvSpPr txBox="1"/>
          <p:nvPr/>
        </p:nvSpPr>
        <p:spPr>
          <a:xfrm>
            <a:off x="2611022" y="4594971"/>
            <a:ext cx="438443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smtClean="0"/>
              <a:t>Notitas EMMY. </a:t>
            </a:r>
            <a:r>
              <a:rPr lang="es-PE" sz="1000" dirty="0" err="1" smtClean="0"/>
              <a:t>Educacion</a:t>
            </a:r>
            <a:r>
              <a:rPr lang="es-PE" sz="1000" dirty="0" smtClean="0"/>
              <a:t> musical infantil (8 de abril del 2020). Recuperado de </a:t>
            </a:r>
            <a:r>
              <a:rPr lang="es-PE" sz="800" dirty="0">
                <a:hlinkClick r:id="rId5"/>
              </a:rPr>
              <a:t>https://notitasemimx.wordpress.com/2017/11/18/sonido-de-las-notas-musicales/</a:t>
            </a:r>
            <a:endParaRPr lang="en-US" sz="800" dirty="0" smtClean="0"/>
          </a:p>
        </p:txBody>
      </p:sp>
      <p:sp>
        <p:nvSpPr>
          <p:cNvPr id="12" name="Rectángulo redondeado 11"/>
          <p:cNvSpPr/>
          <p:nvPr/>
        </p:nvSpPr>
        <p:spPr>
          <a:xfrm>
            <a:off x="177228" y="5420935"/>
            <a:ext cx="8938343" cy="10952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800" dirty="0"/>
              <a:t>¿Cómo se llama al conjunto de notas musicales?</a:t>
            </a:r>
          </a:p>
          <a:p>
            <a:pPr algn="ctr"/>
            <a:r>
              <a:rPr lang="es-PE" sz="2800" dirty="0"/>
              <a:t>Respuesta: </a:t>
            </a:r>
            <a:r>
              <a:rPr lang="es-PE" sz="2800" dirty="0">
                <a:solidFill>
                  <a:schemeClr val="tx1"/>
                </a:solidFill>
              </a:rPr>
              <a:t>Escala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938631" y="313185"/>
            <a:ext cx="6607826" cy="107103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4400" u="sng" dirty="0" smtClean="0">
                <a:solidFill>
                  <a:schemeClr val="bg1"/>
                </a:solidFill>
              </a:rPr>
              <a:t>Las </a:t>
            </a:r>
            <a:r>
              <a:rPr lang="es-PE" sz="4400" u="sng" dirty="0" smtClean="0">
                <a:solidFill>
                  <a:schemeClr val="bg1"/>
                </a:solidFill>
              </a:rPr>
              <a:t>notas </a:t>
            </a:r>
            <a:r>
              <a:rPr lang="es-PE" sz="4400" u="sng" dirty="0" smtClean="0">
                <a:solidFill>
                  <a:schemeClr val="bg1"/>
                </a:solidFill>
              </a:rPr>
              <a:t>musicales</a:t>
            </a:r>
            <a:endParaRPr lang="es-PE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118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68" y="2228213"/>
            <a:ext cx="2887243" cy="3086125"/>
          </a:xfrm>
          <a:effectLst>
            <a:softEdge rad="0"/>
          </a:effectLst>
        </p:spPr>
      </p:pic>
      <p:sp>
        <p:nvSpPr>
          <p:cNvPr id="4" name="Rectángulo redondeado 3"/>
          <p:cNvSpPr/>
          <p:nvPr/>
        </p:nvSpPr>
        <p:spPr>
          <a:xfrm>
            <a:off x="3070746" y="239150"/>
            <a:ext cx="6607826" cy="107103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¿Que es una Escala?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624" y="2228213"/>
            <a:ext cx="2785139" cy="304657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624" y="2228214"/>
            <a:ext cx="2602524" cy="3046572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8229600" y="5563824"/>
            <a:ext cx="374506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smtClean="0"/>
              <a:t>El </a:t>
            </a:r>
            <a:r>
              <a:rPr lang="es-PE" sz="1000" dirty="0" err="1" smtClean="0"/>
              <a:t>Musico</a:t>
            </a:r>
            <a:r>
              <a:rPr lang="es-PE" sz="1000" dirty="0" smtClean="0"/>
              <a:t> de la Vega. Escala musical (8 de abril del 2020). Recuperado de </a:t>
            </a:r>
            <a:r>
              <a:rPr lang="es-PE" sz="800" dirty="0">
                <a:hlinkClick r:id="rId5"/>
              </a:rPr>
              <a:t>http://elmusicodelavega2017.blogspot.com/2018/03/escalera-musical.html</a:t>
            </a:r>
            <a:endParaRPr lang="en-US" sz="800" dirty="0" smtClean="0"/>
          </a:p>
        </p:txBody>
      </p:sp>
      <p:sp>
        <p:nvSpPr>
          <p:cNvPr id="14" name="CuadroTexto 13"/>
          <p:cNvSpPr txBox="1"/>
          <p:nvPr/>
        </p:nvSpPr>
        <p:spPr>
          <a:xfrm>
            <a:off x="4712676" y="5528645"/>
            <a:ext cx="289794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ctr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smtClean="0"/>
              <a:t>Entretenimiento para crecer. Escalera musical (8 de abril del 2020). Recuperado de </a:t>
            </a:r>
            <a:r>
              <a:rPr lang="es-PE" sz="800" dirty="0">
                <a:hlinkClick r:id="rId6"/>
              </a:rPr>
              <a:t>http://www.limaparapequenos.com/megaplaza-presenta-novedosa-escalera-musical/</a:t>
            </a:r>
            <a:endParaRPr lang="en-US" sz="800" dirty="0" smtClean="0"/>
          </a:p>
        </p:txBody>
      </p:sp>
      <p:sp>
        <p:nvSpPr>
          <p:cNvPr id="15" name="CuadroTexto 14"/>
          <p:cNvSpPr txBox="1"/>
          <p:nvPr/>
        </p:nvSpPr>
        <p:spPr>
          <a:xfrm>
            <a:off x="189881" y="5528645"/>
            <a:ext cx="390381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ctr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smtClean="0"/>
              <a:t>Oxigeno. Tres consejos para escalar (8 de abril del 2020). Recuperado de </a:t>
            </a:r>
            <a:r>
              <a:rPr lang="es-PE" sz="800" dirty="0">
                <a:hlinkClick r:id="rId7"/>
              </a:rPr>
              <a:t>https://www.revistaoxigeno.es/deportes/escalada/articulo/consejos-escalada-ninos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2474607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669" y="4364395"/>
            <a:ext cx="3315137" cy="659998"/>
          </a:xfrm>
          <a:solidFill>
            <a:srgbClr val="FFFF00"/>
          </a:solidFill>
          <a:ln>
            <a:solidFill>
              <a:schemeClr val="tx1"/>
            </a:solidFill>
          </a:ln>
          <a:effectLst>
            <a:softEdge rad="0"/>
          </a:effectLst>
        </p:spPr>
        <p:txBody>
          <a:bodyPr/>
          <a:lstStyle/>
          <a:p>
            <a:pPr marL="0" indent="0" algn="ctr">
              <a:buNone/>
            </a:pPr>
            <a:r>
              <a:rPr lang="es-PE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Escala </a:t>
            </a:r>
            <a:r>
              <a:rPr lang="es-PE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Diatónica</a:t>
            </a:r>
            <a:endParaRPr lang="es-PE" b="1" dirty="0">
              <a:latin typeface="Batang" panose="02030600000101010101" pitchFamily="18" charset="-127"/>
              <a:ea typeface="Batang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233552" y="3206587"/>
            <a:ext cx="3501980" cy="659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softEdge rad="0"/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PE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Escala Pentatónica</a:t>
            </a:r>
            <a:endParaRPr lang="es-PE" b="1" dirty="0">
              <a:latin typeface="Batang" panose="02030600000101010101" pitchFamily="18" charset="-127"/>
              <a:ea typeface="Batang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8445499" y="2429928"/>
            <a:ext cx="3501980" cy="659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softEdge rad="0"/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PE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Escala Mayor</a:t>
            </a:r>
            <a:endParaRPr lang="es-PE" b="1" dirty="0">
              <a:latin typeface="Batang" panose="02030600000101010101" pitchFamily="18" charset="-127"/>
              <a:ea typeface="Batang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1050877" y="239150"/>
            <a:ext cx="9867331" cy="157600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se llama la  escala que </a:t>
            </a:r>
            <a:r>
              <a:rPr lang="es-PE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está </a:t>
            </a:r>
            <a:r>
              <a:rPr lang="es-PE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conformada por las 7 notas musicales?</a:t>
            </a:r>
            <a:endParaRPr lang="es-PE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385" y="5188166"/>
            <a:ext cx="1716024" cy="149047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948" y="3726983"/>
            <a:ext cx="1798011" cy="161652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333" y="4439395"/>
            <a:ext cx="1637250" cy="163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0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01254" y="2947916"/>
            <a:ext cx="7928212" cy="736979"/>
          </a:xfrm>
        </p:spPr>
        <p:txBody>
          <a:bodyPr/>
          <a:lstStyle/>
          <a:p>
            <a:pPr marL="0" indent="0">
              <a:buNone/>
            </a:pPr>
            <a:r>
              <a:rPr lang="es-PE" dirty="0">
                <a:hlinkClick r:id="rId2"/>
              </a:rPr>
              <a:t>https://www.youtube.com/watch?v=eQ_wSCqY5yM</a:t>
            </a:r>
            <a:endParaRPr lang="es-PE" dirty="0"/>
          </a:p>
        </p:txBody>
      </p:sp>
      <p:sp>
        <p:nvSpPr>
          <p:cNvPr id="4" name="Rectángulo redondeado 3"/>
          <p:cNvSpPr/>
          <p:nvPr/>
        </p:nvSpPr>
        <p:spPr>
          <a:xfrm>
            <a:off x="1269241" y="591178"/>
            <a:ext cx="8980227" cy="8734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4400" dirty="0"/>
              <a:t>Este video te </a:t>
            </a:r>
            <a:r>
              <a:rPr lang="es-PE" sz="4400" dirty="0" smtClean="0"/>
              <a:t>ayudará </a:t>
            </a:r>
            <a:r>
              <a:rPr lang="es-PE" sz="4400" dirty="0" smtClean="0"/>
              <a:t>a responder…</a:t>
            </a:r>
            <a:endParaRPr lang="es-PE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820" y="3957849"/>
            <a:ext cx="4023266" cy="210857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831820" y="6339382"/>
            <a:ext cx="438443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smtClean="0"/>
              <a:t>Smart </a:t>
            </a:r>
            <a:r>
              <a:rPr lang="es-PE" sz="1000" dirty="0" err="1" smtClean="0"/>
              <a:t>Life</a:t>
            </a:r>
            <a:r>
              <a:rPr lang="es-PE" sz="1000" dirty="0" smtClean="0"/>
              <a:t>. Observando video (8 de abril del 2020). Recuperado de </a:t>
            </a:r>
            <a:r>
              <a:rPr lang="es-PE" sz="800" dirty="0">
                <a:hlinkClick r:id="rId4"/>
              </a:rPr>
              <a:t>https://cincodias.elpais.com/cincodias/2015/05/19/lifestyle/1432042174_824982.html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3333768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1241946" y="1156884"/>
            <a:ext cx="4285397" cy="617325"/>
          </a:xfrm>
          <a:solidFill>
            <a:srgbClr val="FFFF00"/>
          </a:solidFill>
          <a:ln>
            <a:solidFill>
              <a:schemeClr val="tx1"/>
            </a:solidFill>
          </a:ln>
          <a:effectLst>
            <a:softEdge rad="0"/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PE" sz="36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Escala </a:t>
            </a:r>
            <a:r>
              <a:rPr lang="es-PE" sz="36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Diatónica</a:t>
            </a:r>
            <a:endParaRPr lang="es-PE" sz="3600" b="1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6" name="Lágrima 5"/>
          <p:cNvSpPr/>
          <p:nvPr/>
        </p:nvSpPr>
        <p:spPr>
          <a:xfrm>
            <a:off x="300251" y="2928555"/>
            <a:ext cx="6741994" cy="3125338"/>
          </a:xfrm>
          <a:prstGeom prst="teardrop">
            <a:avLst>
              <a:gd name="adj" fmla="val 115385"/>
            </a:avLst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Sucesión de las notas ordenadas de la más grave a la más aguda (ascendente) o viceversa (descendente).</a:t>
            </a:r>
          </a:p>
          <a:p>
            <a:r>
              <a:rPr lang="es-PE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"la escala musical más conocida, la diatónica, consta de siete notas básicas"</a:t>
            </a:r>
          </a:p>
          <a:p>
            <a:pPr algn="ctr"/>
            <a:endParaRPr lang="es-P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29" y="661445"/>
            <a:ext cx="4121624" cy="250732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60833" y="3345003"/>
            <a:ext cx="390381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ctr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smtClean="0"/>
              <a:t>Fondo BBVA. Foto de la real academia de la lengua española  (8 de abril del 2020). Recuperado de </a:t>
            </a:r>
            <a:r>
              <a:rPr lang="es-PE" sz="800" dirty="0">
                <a:hlinkClick r:id="rId3"/>
              </a:rPr>
              <a:t>https://www.fundeu.es/recomendacion/real-academia-espanola-no-real-academia-de-la-lengua-655/</a:t>
            </a:r>
            <a:endParaRPr lang="en-US" sz="800" dirty="0" smtClean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29" y="4001919"/>
            <a:ext cx="3997657" cy="210987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7751929" y="6240513"/>
            <a:ext cx="390381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ctr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smtClean="0"/>
              <a:t>Ajedrez y psicología. Niño teniendo una idea  (8 de abril del 2020). Recuperado de </a:t>
            </a:r>
            <a:r>
              <a:rPr lang="es-PE" sz="800" dirty="0">
                <a:hlinkClick r:id="rId5"/>
              </a:rPr>
              <a:t>http://www.ajedrezypsicologia.com/como-hacer-mas-inteligentes-a-los-chicos-10-pasos-basados-en-la-ciencia/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3221429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23" y="1796716"/>
            <a:ext cx="6521146" cy="2695073"/>
          </a:xfrm>
          <a:effectLst/>
        </p:spPr>
      </p:pic>
      <p:sp>
        <p:nvSpPr>
          <p:cNvPr id="4" name="Rectángulo redondeado 3"/>
          <p:cNvSpPr/>
          <p:nvPr/>
        </p:nvSpPr>
        <p:spPr>
          <a:xfrm>
            <a:off x="705853" y="248547"/>
            <a:ext cx="9687277" cy="135566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4400" dirty="0" smtClean="0"/>
              <a:t>¿Cómo se ejecuta la escala diatónica en tu instrumento?</a:t>
            </a:r>
            <a:endParaRPr lang="es-PE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3313653" y="4940863"/>
            <a:ext cx="8338782" cy="1551521"/>
          </a:xfrm>
          <a:prstGeom prst="roundRect">
            <a:avLst>
              <a:gd name="adj" fmla="val 1174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dirty="0" smtClean="0">
                <a:solidFill>
                  <a:schemeClr val="tx1"/>
                </a:solidFill>
                <a:hlinkClick r:id="rId3"/>
              </a:rPr>
              <a:t>Toca tu instrumento con esta canción: </a:t>
            </a:r>
          </a:p>
          <a:p>
            <a:pPr algn="ctr"/>
            <a:r>
              <a:rPr lang="es-PE" sz="2400" dirty="0">
                <a:hlinkClick r:id="rId3"/>
              </a:rPr>
              <a:t>https://</a:t>
            </a:r>
            <a:r>
              <a:rPr lang="es-PE" sz="2400" dirty="0" smtClean="0">
                <a:hlinkClick r:id="rId3"/>
              </a:rPr>
              <a:t>www.youtube.com/watch?v=XP5c7rPEis8</a:t>
            </a:r>
            <a:endParaRPr lang="es-PE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165060" y="4516131"/>
            <a:ext cx="438443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07552" lvl="0" algn="just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s-PE" sz="1000" dirty="0" smtClean="0"/>
              <a:t>Notas de la flauta dulce. (8 de abril del 2020). Recuperado de </a:t>
            </a:r>
            <a:r>
              <a:rPr lang="es-PE" sz="800" dirty="0">
                <a:hlinkClick r:id="rId4"/>
              </a:rPr>
              <a:t>https://sites.google.com/site/inmaquifinormalista/notas-en-flauta-dulce-y-guitarra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2259539852"/>
      </p:ext>
    </p:extLst>
  </p:cSld>
  <p:clrMapOvr>
    <a:masterClrMapping/>
  </p:clrMapOvr>
</p:sld>
</file>

<file path=ppt/theme/theme1.xml><?xml version="1.0" encoding="utf-8"?>
<a:theme xmlns:a="http://schemas.openxmlformats.org/drawingml/2006/main" name="HC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F152E835-2456-4429-89F3-6F07BA1F4957}" vid="{CD8C835C-22C6-4A3E-881A-8B71756EFC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HC 1</Template>
  <TotalTime>420</TotalTime>
  <Words>610</Words>
  <Application>Microsoft Office PowerPoint</Application>
  <PresentationFormat>Panorámica</PresentationFormat>
  <Paragraphs>70</Paragraphs>
  <Slides>13</Slides>
  <Notes>0</Notes>
  <HiddenSlides>0</HiddenSlides>
  <MMClips>2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2" baseType="lpstr">
      <vt:lpstr>Batang</vt:lpstr>
      <vt:lpstr>Aharoni</vt:lpstr>
      <vt:lpstr>Arial</vt:lpstr>
      <vt:lpstr>Calibri</vt:lpstr>
      <vt:lpstr>Calibri Light</vt:lpstr>
      <vt:lpstr>Palatino Linotype</vt:lpstr>
      <vt:lpstr>Raleway</vt:lpstr>
      <vt:lpstr>Times New Roman</vt:lpstr>
      <vt:lpstr>HC 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Actividad calificada</vt:lpstr>
      <vt:lpstr>Lee con detenimiento la rubrica para que conozcas lo que vamos a evaluar.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Harold</dc:creator>
  <cp:lastModifiedBy>Harold</cp:lastModifiedBy>
  <cp:revision>15</cp:revision>
  <dcterms:created xsi:type="dcterms:W3CDTF">2020-04-13T23:00:21Z</dcterms:created>
  <dcterms:modified xsi:type="dcterms:W3CDTF">2020-04-16T21:18:28Z</dcterms:modified>
</cp:coreProperties>
</file>