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5" r:id="rId2"/>
    <p:sldId id="278" r:id="rId3"/>
    <p:sldId id="279" r:id="rId4"/>
    <p:sldId id="281" r:id="rId5"/>
    <p:sldId id="280" r:id="rId6"/>
    <p:sldId id="284" r:id="rId7"/>
    <p:sldId id="285" r:id="rId8"/>
    <p:sldId id="286" r:id="rId9"/>
    <p:sldId id="287" r:id="rId10"/>
    <p:sldId id="288" r:id="rId11"/>
    <p:sldId id="289" r:id="rId12"/>
    <p:sldId id="290" r:id="rId13"/>
    <p:sldId id="291" r:id="rId14"/>
    <p:sldId id="292" r:id="rId15"/>
    <p:sldId id="293" r:id="rId16"/>
    <p:sldId id="295" r:id="rId17"/>
    <p:sldId id="294" r:id="rId18"/>
    <p:sldId id="296" r:id="rId19"/>
    <p:sldId id="297" r:id="rId20"/>
    <p:sldId id="298" r:id="rId21"/>
    <p:sldId id="283" r:id="rId22"/>
    <p:sldId id="276" r:id="rId23"/>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Wa6ZxEsissrc8UeZ9R5I/Q==" hashData="lkHCrkmNEdfzaxEgzyW9lwozSDZCTijRIi+5gOEvl7ptM8FaAL0C6ExKlXm/AgGYYcvHcwForDS9ltYVdN1c0g=="/>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56" autoAdjust="0"/>
    <p:restoredTop sz="94660"/>
  </p:normalViewPr>
  <p:slideViewPr>
    <p:cSldViewPr snapToGrid="0">
      <p:cViewPr varScale="1">
        <p:scale>
          <a:sx n="70" d="100"/>
          <a:sy n="70" d="100"/>
        </p:scale>
        <p:origin x="61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7172" y="800812"/>
            <a:ext cx="5788143" cy="1390083"/>
          </a:xfrm>
        </p:spPr>
        <p:txBody>
          <a:bodyPr anchor="b">
            <a:noAutofit/>
          </a:bodyPr>
          <a:lstStyle>
            <a:lvl1pPr algn="l">
              <a:defRPr sz="5400">
                <a:solidFill>
                  <a:srgbClr val="FFFFFF"/>
                </a:solidFill>
                <a:latin typeface="Archer Light" pitchFamily="50" charset="0"/>
              </a:defRPr>
            </a:lvl1pPr>
          </a:lstStyle>
          <a:p>
            <a:r>
              <a:rPr lang="es-ES" dirty="0"/>
              <a:t>TÍTULO DE LA PRESENTACIÓN</a:t>
            </a:r>
            <a:endParaRPr lang="en-US" dirty="0"/>
          </a:p>
        </p:txBody>
      </p:sp>
      <p:sp>
        <p:nvSpPr>
          <p:cNvPr id="3" name="Subtitle 2"/>
          <p:cNvSpPr>
            <a:spLocks noGrp="1"/>
          </p:cNvSpPr>
          <p:nvPr>
            <p:ph type="subTitle" idx="1" hasCustomPrompt="1"/>
          </p:nvPr>
        </p:nvSpPr>
        <p:spPr>
          <a:xfrm>
            <a:off x="641685" y="2864100"/>
            <a:ext cx="4728601" cy="561271"/>
          </a:xfrm>
        </p:spPr>
        <p:txBody>
          <a:bodyPr>
            <a:noAutofit/>
          </a:bodyPr>
          <a:lstStyle>
            <a:lvl1pPr marL="0" indent="0" algn="l">
              <a:lnSpc>
                <a:spcPct val="100000"/>
              </a:lnSpc>
              <a:spcBef>
                <a:spcPts val="0"/>
              </a:spcBef>
              <a:buNone/>
              <a:defRPr sz="1400" b="1" baseline="0">
                <a:solidFill>
                  <a:schemeClr val="bg1"/>
                </a:solidFill>
                <a:latin typeface="Gotham Black" panose="0200060304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SUBTÍTULO DE</a:t>
            </a:r>
          </a:p>
          <a:p>
            <a:r>
              <a:rPr lang="es-ES" dirty="0"/>
              <a:t>LA PRESENTACIÓN </a:t>
            </a:r>
            <a:endParaRPr lang="en-US" dirty="0"/>
          </a:p>
        </p:txBody>
      </p:sp>
      <p:sp>
        <p:nvSpPr>
          <p:cNvPr id="4" name="Date Placeholder 3"/>
          <p:cNvSpPr>
            <a:spLocks noGrp="1"/>
          </p:cNvSpPr>
          <p:nvPr>
            <p:ph type="dt" sz="half" idx="10"/>
          </p:nvPr>
        </p:nvSpPr>
        <p:spPr>
          <a:xfrm>
            <a:off x="152400" y="6225720"/>
            <a:ext cx="2743200" cy="365125"/>
          </a:xfrm>
          <a:prstGeom prst="rect">
            <a:avLst/>
          </a:prstGeom>
        </p:spPr>
        <p:txBody>
          <a:bodyPr/>
          <a:lstStyle>
            <a:lvl1pPr>
              <a:defRPr sz="1200">
                <a:solidFill>
                  <a:schemeClr val="bg1"/>
                </a:solidFill>
                <a:latin typeface="Gotham Black" panose="02000603040000020004" pitchFamily="2" charset="0"/>
              </a:defRPr>
            </a:lvl1pPr>
          </a:lstStyle>
          <a:p>
            <a:fld id="{C764DE79-268F-4C1A-8933-263129D2AF90}" type="datetimeFigureOut">
              <a:rPr lang="en-US" smtClean="0">
                <a:solidFill>
                  <a:prstClr val="white"/>
                </a:solidFill>
              </a:rPr>
              <a:pPr/>
              <a:t>5/5/2020</a:t>
            </a:fld>
            <a:endParaRPr lang="en-US" dirty="0">
              <a:solidFill>
                <a:prstClr val="white"/>
              </a:solidFill>
            </a:endParaRPr>
          </a:p>
        </p:txBody>
      </p:sp>
      <p:pic>
        <p:nvPicPr>
          <p:cNvPr id="7" name="Imagen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84229" y="3704385"/>
            <a:ext cx="1524320" cy="2735094"/>
          </a:xfrm>
          <a:prstGeom prst="rect">
            <a:avLst/>
          </a:prstGeom>
        </p:spPr>
      </p:pic>
    </p:spTree>
    <p:extLst>
      <p:ext uri="{BB962C8B-B14F-4D97-AF65-F5344CB8AC3E}">
        <p14:creationId xmlns:p14="http://schemas.microsoft.com/office/powerpoint/2010/main" val="1835608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641686" y="1018525"/>
            <a:ext cx="8865171" cy="1390083"/>
          </a:xfrm>
        </p:spPr>
        <p:txBody>
          <a:bodyPr anchor="b">
            <a:noAutofit/>
          </a:bodyPr>
          <a:lstStyle>
            <a:lvl1pPr algn="l">
              <a:defRPr sz="5400">
                <a:solidFill>
                  <a:srgbClr val="000056"/>
                </a:solidFill>
                <a:latin typeface="Archer Light" pitchFamily="50" charset="0"/>
              </a:defRPr>
            </a:lvl1pPr>
          </a:lstStyle>
          <a:p>
            <a:r>
              <a:rPr lang="es-ES" dirty="0"/>
              <a:t>TÍTULO DE LA PRESENTACIÓN</a:t>
            </a:r>
            <a:endParaRPr lang="en-US" dirty="0"/>
          </a:p>
        </p:txBody>
      </p:sp>
      <p:sp>
        <p:nvSpPr>
          <p:cNvPr id="8" name="Subtitle 2"/>
          <p:cNvSpPr>
            <a:spLocks noGrp="1"/>
          </p:cNvSpPr>
          <p:nvPr>
            <p:ph type="subTitle" idx="1" hasCustomPrompt="1"/>
          </p:nvPr>
        </p:nvSpPr>
        <p:spPr>
          <a:xfrm>
            <a:off x="641686" y="3154387"/>
            <a:ext cx="5976828" cy="619328"/>
          </a:xfrm>
        </p:spPr>
        <p:txBody>
          <a:bodyPr>
            <a:noAutofit/>
          </a:bodyPr>
          <a:lstStyle>
            <a:lvl1pPr marL="0" indent="0" algn="l">
              <a:lnSpc>
                <a:spcPct val="100000"/>
              </a:lnSpc>
              <a:spcBef>
                <a:spcPts val="0"/>
              </a:spcBef>
              <a:buNone/>
              <a:defRPr sz="1400" b="1" baseline="0">
                <a:solidFill>
                  <a:srgbClr val="000056"/>
                </a:solidFill>
                <a:latin typeface="Gotham Black" panose="0200060304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SUBTÍTULO DE</a:t>
            </a:r>
          </a:p>
          <a:p>
            <a:r>
              <a:rPr lang="es-ES" dirty="0"/>
              <a:t>LA PRESENTACIÓN </a:t>
            </a:r>
            <a:endParaRPr lang="en-US" dirty="0"/>
          </a:p>
        </p:txBody>
      </p:sp>
      <p:pic>
        <p:nvPicPr>
          <p:cNvPr id="9" name="Imagen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40571" y="5430844"/>
            <a:ext cx="766500" cy="1011685"/>
          </a:xfrm>
          <a:prstGeom prst="rect">
            <a:avLst/>
          </a:prstGeom>
        </p:spPr>
      </p:pic>
    </p:spTree>
    <p:extLst>
      <p:ext uri="{BB962C8B-B14F-4D97-AF65-F5344CB8AC3E}">
        <p14:creationId xmlns:p14="http://schemas.microsoft.com/office/powerpoint/2010/main" val="3213576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ació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96686" y="952047"/>
            <a:ext cx="10810385" cy="2981324"/>
          </a:xfrm>
        </p:spPr>
        <p:txBody>
          <a:bodyPr/>
          <a:lstStyle>
            <a:lvl1pPr>
              <a:defRPr sz="3200">
                <a:solidFill>
                  <a:srgbClr val="000056"/>
                </a:solidFill>
                <a:latin typeface="Archer Light" pitchFamily="50" charset="0"/>
              </a:defRPr>
            </a:lvl1pPr>
            <a:lvl2pPr>
              <a:defRPr sz="2800">
                <a:solidFill>
                  <a:srgbClr val="000056"/>
                </a:solidFill>
                <a:latin typeface="Archer Light" pitchFamily="50" charset="0"/>
              </a:defRPr>
            </a:lvl2pPr>
            <a:lvl3pPr>
              <a:defRPr sz="2600">
                <a:solidFill>
                  <a:srgbClr val="000056"/>
                </a:solidFill>
                <a:latin typeface="Archer Light" pitchFamily="50" charset="0"/>
              </a:defRPr>
            </a:lvl3pPr>
            <a:lvl4pPr>
              <a:defRPr sz="2400">
                <a:solidFill>
                  <a:srgbClr val="000056"/>
                </a:solidFill>
                <a:latin typeface="Archer Light" pitchFamily="50" charset="0"/>
              </a:defRPr>
            </a:lvl4pPr>
            <a:lvl5pPr>
              <a:defRPr sz="2200">
                <a:solidFill>
                  <a:srgbClr val="000056"/>
                </a:solidFill>
                <a:latin typeface="Archer Light" pitchFamily="50"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pic>
        <p:nvPicPr>
          <p:cNvPr id="10" name="Imagen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40571" y="5430844"/>
            <a:ext cx="766500" cy="1011685"/>
          </a:xfrm>
          <a:prstGeom prst="rect">
            <a:avLst/>
          </a:prstGeom>
        </p:spPr>
      </p:pic>
    </p:spTree>
    <p:extLst>
      <p:ext uri="{BB962C8B-B14F-4D97-AF65-F5344CB8AC3E}">
        <p14:creationId xmlns:p14="http://schemas.microsoft.com/office/powerpoint/2010/main" val="2372950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Solo el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5713" y="858611"/>
            <a:ext cx="10798629" cy="1325563"/>
          </a:xfrm>
        </p:spPr>
        <p:txBody>
          <a:bodyPr/>
          <a:lstStyle>
            <a:lvl1pPr algn="l">
              <a:defRPr sz="3200" b="1">
                <a:solidFill>
                  <a:srgbClr val="000056"/>
                </a:solidFill>
                <a:latin typeface="Archer Light" pitchFamily="50" charset="0"/>
              </a:defRPr>
            </a:lvl1pPr>
          </a:lstStyle>
          <a:p>
            <a:r>
              <a:rPr lang="es-ES" dirty="0"/>
              <a:t>HAGA CLIC PARA MODIFICAR EL ESTILO DE TÍTULO DEL PATRÓN</a:t>
            </a:r>
            <a:endParaRPr lang="en-US" dirty="0"/>
          </a:p>
        </p:txBody>
      </p:sp>
      <p:pic>
        <p:nvPicPr>
          <p:cNvPr id="6" name="Imagen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40571" y="5430844"/>
            <a:ext cx="766500" cy="1011685"/>
          </a:xfrm>
          <a:prstGeom prst="rect">
            <a:avLst/>
          </a:prstGeom>
        </p:spPr>
      </p:pic>
    </p:spTree>
    <p:extLst>
      <p:ext uri="{BB962C8B-B14F-4D97-AF65-F5344CB8AC3E}">
        <p14:creationId xmlns:p14="http://schemas.microsoft.com/office/powerpoint/2010/main" val="2942004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086" y="841827"/>
            <a:ext cx="10773228" cy="838200"/>
          </a:xfrm>
        </p:spPr>
        <p:txBody>
          <a:bodyPr anchor="b"/>
          <a:lstStyle>
            <a:lvl1pPr>
              <a:defRPr sz="3200" b="1">
                <a:solidFill>
                  <a:srgbClr val="000056"/>
                </a:solidFill>
                <a:latin typeface="Archer Light" pitchFamily="50" charset="0"/>
              </a:defRPr>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722086" y="2134056"/>
            <a:ext cx="10773227" cy="3120116"/>
          </a:xfrm>
        </p:spPr>
        <p:txBody>
          <a:bodyPr>
            <a:normAutofit/>
          </a:bodyPr>
          <a:lstStyle>
            <a:lvl1pPr>
              <a:defRPr sz="3000">
                <a:solidFill>
                  <a:srgbClr val="000056"/>
                </a:solidFill>
                <a:latin typeface="Archer Light" pitchFamily="50" charset="0"/>
              </a:defRPr>
            </a:lvl1pPr>
            <a:lvl2pPr>
              <a:defRPr sz="2800">
                <a:solidFill>
                  <a:srgbClr val="000056"/>
                </a:solidFill>
                <a:latin typeface="Archer Light" pitchFamily="50" charset="0"/>
              </a:defRPr>
            </a:lvl2pPr>
            <a:lvl3pPr>
              <a:defRPr sz="2600">
                <a:solidFill>
                  <a:srgbClr val="000056"/>
                </a:solidFill>
                <a:latin typeface="Archer Light" pitchFamily="50" charset="0"/>
              </a:defRPr>
            </a:lvl3pPr>
            <a:lvl4pPr>
              <a:defRPr sz="2400">
                <a:solidFill>
                  <a:srgbClr val="000056"/>
                </a:solidFill>
                <a:latin typeface="Archer Light" pitchFamily="50" charset="0"/>
              </a:defRPr>
            </a:lvl4pPr>
            <a:lvl5pPr>
              <a:defRPr sz="2000">
                <a:solidFill>
                  <a:srgbClr val="000056"/>
                </a:solidFill>
                <a:latin typeface="Archer Light" pitchFamily="50" charset="0"/>
              </a:defRPr>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pic>
        <p:nvPicPr>
          <p:cNvPr id="8" name="Imagen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40571" y="5430844"/>
            <a:ext cx="766500" cy="1011685"/>
          </a:xfrm>
          <a:prstGeom prst="rect">
            <a:avLst/>
          </a:prstGeom>
        </p:spPr>
      </p:pic>
    </p:spTree>
    <p:extLst>
      <p:ext uri="{BB962C8B-B14F-4D97-AF65-F5344CB8AC3E}">
        <p14:creationId xmlns:p14="http://schemas.microsoft.com/office/powerpoint/2010/main" val="3259633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086" y="841827"/>
            <a:ext cx="10773228" cy="838200"/>
          </a:xfrm>
        </p:spPr>
        <p:txBody>
          <a:bodyPr anchor="b"/>
          <a:lstStyle>
            <a:lvl1pPr>
              <a:defRPr sz="3200" b="1">
                <a:solidFill>
                  <a:srgbClr val="000056"/>
                </a:solidFill>
                <a:latin typeface="Archer Light" pitchFamily="50" charset="0"/>
              </a:defRPr>
            </a:lvl1pPr>
          </a:lstStyle>
          <a:p>
            <a:r>
              <a:rPr lang="es-ES" dirty="0"/>
              <a:t>HAGA CLIC PARA MODIFICAR EL ESTILO DE TÍTULO DEL PATRÓN</a:t>
            </a:r>
            <a:endParaRPr lang="en-US" dirty="0"/>
          </a:p>
        </p:txBody>
      </p:sp>
      <p:pic>
        <p:nvPicPr>
          <p:cNvPr id="8" name="Imagen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40571" y="5430844"/>
            <a:ext cx="766500" cy="1011685"/>
          </a:xfrm>
          <a:prstGeom prst="rect">
            <a:avLst/>
          </a:prstGeom>
        </p:spPr>
      </p:pic>
      <p:sp>
        <p:nvSpPr>
          <p:cNvPr id="5" name="Marcador de SmartArt 4"/>
          <p:cNvSpPr>
            <a:spLocks noGrp="1"/>
          </p:cNvSpPr>
          <p:nvPr>
            <p:ph type="dgm" sz="quarter" idx="10"/>
          </p:nvPr>
        </p:nvSpPr>
        <p:spPr>
          <a:xfrm>
            <a:off x="722313" y="2105025"/>
            <a:ext cx="10772775" cy="3134632"/>
          </a:xfrm>
        </p:spPr>
        <p:txBody>
          <a:bodyPr/>
          <a:lstStyle>
            <a:lvl1pPr>
              <a:defRPr>
                <a:latin typeface="Archer Light" pitchFamily="50" charset="0"/>
              </a:defRPr>
            </a:lvl1pPr>
          </a:lstStyle>
          <a:p>
            <a:r>
              <a:rPr lang="es-ES"/>
              <a:t>Haga clic en el icono para agregar un elemento gráfico SmartArt</a:t>
            </a:r>
            <a:endParaRPr lang="es-PE" dirty="0"/>
          </a:p>
        </p:txBody>
      </p:sp>
    </p:spTree>
    <p:extLst>
      <p:ext uri="{BB962C8B-B14F-4D97-AF65-F5344CB8AC3E}">
        <p14:creationId xmlns:p14="http://schemas.microsoft.com/office/powerpoint/2010/main" val="4070291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PE" dirty="0"/>
          </a:p>
        </p:txBody>
      </p:sp>
      <p:sp>
        <p:nvSpPr>
          <p:cNvPr id="4" name="Marcador de gráfico 3"/>
          <p:cNvSpPr>
            <a:spLocks noGrp="1"/>
          </p:cNvSpPr>
          <p:nvPr>
            <p:ph type="chart" sz="quarter" idx="10"/>
          </p:nvPr>
        </p:nvSpPr>
        <p:spPr>
          <a:xfrm>
            <a:off x="708025" y="2279650"/>
            <a:ext cx="10801350" cy="3908425"/>
          </a:xfrm>
        </p:spPr>
        <p:txBody>
          <a:bodyPr/>
          <a:lstStyle>
            <a:lvl1pPr>
              <a:defRPr>
                <a:latin typeface="Archer Light" pitchFamily="50" charset="0"/>
              </a:defRPr>
            </a:lvl1pPr>
          </a:lstStyle>
          <a:p>
            <a:r>
              <a:rPr lang="es-ES"/>
              <a:t>Haga clic en el icono para agregar un gráfico</a:t>
            </a:r>
            <a:endParaRPr lang="es-PE" dirty="0"/>
          </a:p>
        </p:txBody>
      </p:sp>
    </p:spTree>
    <p:extLst>
      <p:ext uri="{BB962C8B-B14F-4D97-AF65-F5344CB8AC3E}">
        <p14:creationId xmlns:p14="http://schemas.microsoft.com/office/powerpoint/2010/main" val="1742835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n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40571" y="5430844"/>
            <a:ext cx="766500" cy="1011685"/>
          </a:xfrm>
          <a:prstGeom prst="rect">
            <a:avLst/>
          </a:prstGeom>
        </p:spPr>
      </p:pic>
    </p:spTree>
    <p:extLst>
      <p:ext uri="{BB962C8B-B14F-4D97-AF65-F5344CB8AC3E}">
        <p14:creationId xmlns:p14="http://schemas.microsoft.com/office/powerpoint/2010/main" val="1133511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eño personalizad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58644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7569" y="856344"/>
            <a:ext cx="10802259" cy="1132114"/>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707569" y="2191658"/>
            <a:ext cx="10802259" cy="3120572"/>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40014619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4000" kern="1200">
          <a:solidFill>
            <a:srgbClr val="000056"/>
          </a:solidFill>
          <a:latin typeface="Archer Light"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0056"/>
          </a:solidFill>
          <a:latin typeface="Gotham" panose="0200060403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00056"/>
          </a:solidFill>
          <a:latin typeface="Gotham" panose="0200060403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000056"/>
          </a:solidFill>
          <a:latin typeface="Gotham" panose="0200060403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00056"/>
          </a:solidFill>
          <a:latin typeface="Gotham" panose="0200060403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0056"/>
          </a:solidFill>
          <a:latin typeface="Gotham" panose="0200060403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1.jpe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10.png"/><Relationship Id="rId16" Type="http://schemas.openxmlformats.org/officeDocument/2006/relationships/image" Target="../media/image23.svg"/><Relationship Id="rId1" Type="http://schemas.openxmlformats.org/officeDocument/2006/relationships/slideLayout" Target="../slideLayouts/slideLayout5.xml"/><Relationship Id="rId6" Type="http://schemas.openxmlformats.org/officeDocument/2006/relationships/image" Target="../media/image13.png"/><Relationship Id="rId11" Type="http://schemas.openxmlformats.org/officeDocument/2006/relationships/image" Target="../media/image18.png"/><Relationship Id="rId5" Type="http://schemas.microsoft.com/office/2007/relationships/hdphoto" Target="../media/hdphoto1.wdp"/><Relationship Id="rId15" Type="http://schemas.openxmlformats.org/officeDocument/2006/relationships/image" Target="../media/image22.png"/><Relationship Id="rId10" Type="http://schemas.openxmlformats.org/officeDocument/2006/relationships/image" Target="../media/image17.svg"/><Relationship Id="rId4" Type="http://schemas.openxmlformats.org/officeDocument/2006/relationships/image" Target="../media/image12.png"/><Relationship Id="rId9" Type="http://schemas.openxmlformats.org/officeDocument/2006/relationships/image" Target="../media/image16.png"/><Relationship Id="rId14" Type="http://schemas.openxmlformats.org/officeDocument/2006/relationships/image" Target="../media/image21.sv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37229" y="4026090"/>
            <a:ext cx="7910511" cy="1914343"/>
          </a:xfrm>
        </p:spPr>
        <p:txBody>
          <a:bodyPr/>
          <a:lstStyle/>
          <a:p>
            <a:pPr algn="ctr"/>
            <a:br>
              <a:rPr lang="es-PE" b="1" dirty="0">
                <a:solidFill>
                  <a:srgbClr val="FF0000"/>
                </a:solidFill>
              </a:rPr>
            </a:br>
            <a:br>
              <a:rPr lang="es-PE" b="1" dirty="0">
                <a:solidFill>
                  <a:srgbClr val="FF0000"/>
                </a:solidFill>
              </a:rPr>
            </a:br>
            <a:br>
              <a:rPr lang="es-PE" b="1" dirty="0">
                <a:solidFill>
                  <a:srgbClr val="FF0000"/>
                </a:solidFill>
              </a:rPr>
            </a:br>
            <a:r>
              <a:rPr lang="es-PE" b="1" dirty="0">
                <a:solidFill>
                  <a:srgbClr val="FF0000"/>
                </a:solidFill>
                <a:latin typeface="+mn-lt"/>
              </a:rPr>
              <a:t>RELACIÓN DEL HOMBRE CONSIGO MISMO Y CON DIOS</a:t>
            </a:r>
            <a:br>
              <a:rPr lang="es-PE" sz="4400" b="1" dirty="0">
                <a:solidFill>
                  <a:srgbClr val="FFC000"/>
                </a:solidFill>
                <a:latin typeface="+mn-lt"/>
              </a:rPr>
            </a:br>
            <a:br>
              <a:rPr lang="es-PE" sz="4400" b="1" dirty="0">
                <a:solidFill>
                  <a:srgbClr val="FFC000"/>
                </a:solidFill>
                <a:latin typeface="+mn-lt"/>
              </a:rPr>
            </a:br>
            <a:br>
              <a:rPr lang="es-PE" sz="4400" b="1" dirty="0">
                <a:solidFill>
                  <a:srgbClr val="FFC000"/>
                </a:solidFill>
                <a:latin typeface="+mn-lt"/>
              </a:rPr>
            </a:br>
            <a:r>
              <a:rPr lang="es-PE" sz="4400" b="1" dirty="0">
                <a:solidFill>
                  <a:schemeClr val="bg1"/>
                </a:solidFill>
                <a:latin typeface="+mn-lt"/>
              </a:rPr>
              <a:t>Catequesis de Confirmación</a:t>
            </a:r>
            <a:br>
              <a:rPr lang="es-PE" sz="4400" b="1" dirty="0">
                <a:solidFill>
                  <a:srgbClr val="FFC000"/>
                </a:solidFill>
                <a:latin typeface="+mn-lt"/>
              </a:rPr>
            </a:br>
            <a:br>
              <a:rPr lang="es-PE" sz="1400" b="1" dirty="0">
                <a:solidFill>
                  <a:srgbClr val="FFC000"/>
                </a:solidFill>
                <a:latin typeface="+mn-lt"/>
              </a:rPr>
            </a:br>
            <a:br>
              <a:rPr lang="es-PE" sz="4400" b="1" dirty="0">
                <a:solidFill>
                  <a:srgbClr val="FFC000"/>
                </a:solidFill>
                <a:latin typeface="+mn-lt"/>
              </a:rPr>
            </a:br>
            <a:r>
              <a:rPr lang="es-PE" sz="2800" dirty="0">
                <a:solidFill>
                  <a:srgbClr val="FF0000"/>
                </a:solidFill>
                <a:latin typeface="+mn-lt"/>
              </a:rPr>
              <a:t>Prof. Dennis Goycochea R.</a:t>
            </a:r>
          </a:p>
        </p:txBody>
      </p:sp>
    </p:spTree>
    <p:extLst>
      <p:ext uri="{BB962C8B-B14F-4D97-AF65-F5344CB8AC3E}">
        <p14:creationId xmlns:p14="http://schemas.microsoft.com/office/powerpoint/2010/main" val="4155620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944914"/>
            <a:ext cx="9886044" cy="4168920"/>
          </a:xfrm>
        </p:spPr>
        <p:txBody>
          <a:bodyPr wrap="square" anchor="ctr" anchorCtr="0"/>
          <a:lstStyle/>
          <a:p>
            <a:pPr algn="ctr"/>
            <a:r>
              <a:rPr lang="es-ES_tradnl" dirty="0"/>
              <a:t>«Igual  que en el consumo de ciertos productos, como el tabaco o algunas bebidas o ciertos alimentos se ha puesto de moda el que sean "light" es decir, ligeros o atemperados en su fuerza; del mismo modo se ha ido gestando un tipo de hombre en los últimos años que podrían ser calificados con este adjetivo: "el hombre light".</a:t>
            </a:r>
            <a:endParaRPr lang="es-PE"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10089244" cy="461665"/>
          </a:xfrm>
          <a:prstGeom prst="rect">
            <a:avLst/>
          </a:prstGeom>
        </p:spPr>
        <p:txBody>
          <a:bodyPr vert="horz" lIns="91440" tIns="45720" rIns="91440" bIns="45720" rtlCol="0" anchor="b">
            <a:noAutofit/>
          </a:bodyPr>
          <a:lstStyle>
            <a:defPPr>
              <a:defRPr lang="es-PE"/>
            </a:defPPr>
            <a:lvl1pPr>
              <a:lnSpc>
                <a:spcPct val="90000"/>
              </a:lnSpc>
              <a:spcBef>
                <a:spcPct val="0"/>
              </a:spcBef>
              <a:buNone/>
              <a:defRPr sz="2000" b="1" u="sng">
                <a:solidFill>
                  <a:srgbClr val="000056"/>
                </a:solidFill>
                <a:latin typeface="Archer Light" pitchFamily="50" charset="0"/>
                <a:ea typeface="+mj-ea"/>
                <a:cs typeface="+mj-cs"/>
              </a:defRPr>
            </a:lvl1pPr>
          </a:lstStyle>
          <a:p>
            <a:r>
              <a:rPr lang="es-ES_tradnl" u="none" dirty="0">
                <a:effectLst>
                  <a:outerShdw blurRad="38100" dist="38100" dir="2700000" algn="tl">
                    <a:srgbClr val="000000">
                      <a:alpha val="43137"/>
                    </a:srgbClr>
                  </a:outerShdw>
                </a:effectLst>
              </a:rPr>
              <a:t>Fragmento del texto de "El hombre light" de Enrique Rojas</a:t>
            </a:r>
            <a:endParaRPr lang="es-PE" u="none"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18008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611089"/>
            <a:ext cx="10089244" cy="4557486"/>
          </a:xfrm>
        </p:spPr>
        <p:txBody>
          <a:bodyPr anchor="ctr" anchorCtr="0"/>
          <a:lstStyle/>
          <a:p>
            <a:r>
              <a:rPr lang="es-ES_tradnl" sz="2400" dirty="0"/>
              <a:t>¿Cuál  es su perfil psicológico? ¿Cómo podría quedar definido? se trata de un hombre relativamente bien informado pero con escasa formación humanística muy entregado al pragmatismo por una parte y a bastantes tópicos por otra. Todo le interesa, pero en un tono epidérmico.  </a:t>
            </a:r>
            <a:br>
              <a:rPr lang="es-ES_tradnl" sz="2400" dirty="0"/>
            </a:br>
            <a:br>
              <a:rPr lang="es-ES_tradnl" sz="2400" dirty="0"/>
            </a:br>
            <a:r>
              <a:rPr lang="es-ES_tradnl" sz="2400" dirty="0"/>
              <a:t>No es capaz de hacer una síntesis de todo lo que le llega, y en consecuencia, se ha ido convirtien­do en un sujeto trivial, ligero, con poca consistencia, frívolo, que lo acepta todo, pero sin tener unos criterios sólidos en su conducta.  </a:t>
            </a:r>
            <a:br>
              <a:rPr lang="es-ES_tradnl" sz="2400" dirty="0"/>
            </a:br>
            <a:br>
              <a:rPr lang="es-ES_tradnl" sz="2400" dirty="0"/>
            </a:br>
            <a:r>
              <a:rPr lang="es-ES_tradnl" sz="2400" dirty="0"/>
              <a:t>Todo se torna en él etéreo, leve, volátil..., banal, permisivo. Ha visto tantos cambios, tan rápidos y en un tiempo tan corto, que empieza a no saber a qué atenerse, o lo que es lo mismo, se instala en la afirmación de que "todo vale" o "las cosas han cambiado".</a:t>
            </a:r>
            <a:endParaRPr lang="es-PE" sz="2400"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10089244" cy="461665"/>
          </a:xfrm>
          <a:prstGeom prst="rect">
            <a:avLst/>
          </a:prstGeom>
        </p:spPr>
        <p:txBody>
          <a:bodyPr vert="horz" lIns="91440" tIns="45720" rIns="91440" bIns="45720" rtlCol="0" anchor="b">
            <a:noAutofit/>
          </a:bodyPr>
          <a:lstStyle>
            <a:defPPr>
              <a:defRPr lang="es-PE"/>
            </a:defPPr>
            <a:lvl1pPr>
              <a:lnSpc>
                <a:spcPct val="90000"/>
              </a:lnSpc>
              <a:spcBef>
                <a:spcPct val="0"/>
              </a:spcBef>
              <a:buNone/>
              <a:defRPr sz="2000" b="1" u="sng">
                <a:solidFill>
                  <a:srgbClr val="000056"/>
                </a:solidFill>
                <a:latin typeface="Archer Light" pitchFamily="50" charset="0"/>
                <a:ea typeface="+mj-ea"/>
                <a:cs typeface="+mj-cs"/>
              </a:defRPr>
            </a:lvl1pPr>
          </a:lstStyle>
          <a:p>
            <a:r>
              <a:rPr lang="es-ES_tradnl" u="none" dirty="0">
                <a:effectLst>
                  <a:outerShdw blurRad="38100" dist="38100" dir="2700000" algn="tl">
                    <a:srgbClr val="000000">
                      <a:alpha val="43137"/>
                    </a:srgbClr>
                  </a:outerShdw>
                </a:effectLst>
              </a:rPr>
              <a:t>Fragmento del texto de "El hombre light" de Enrique Rojas</a:t>
            </a:r>
            <a:endParaRPr lang="es-PE" u="none"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31634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843316"/>
            <a:ext cx="9886044" cy="3976918"/>
          </a:xfrm>
        </p:spPr>
        <p:txBody>
          <a:bodyPr/>
          <a:lstStyle/>
          <a:p>
            <a:r>
              <a:rPr lang="es-ES_tradnl" dirty="0"/>
              <a:t>Y  así nos encontramos con un buen profesional en su tema, que conoce bien la tarea que tiene entre manos, pero que fuera de ese contexto flota a la deriva, sin ideas claras, atrapado en un mundo divertido o hacia esa rampa de las revistas del corazón, pero que van haciendo de el un hombre superficial, indiferente, permisivo, en el que  va andando poco a poco un "gran vacío moral".</a:t>
            </a:r>
            <a:br>
              <a:rPr lang="es-PE" dirty="0"/>
            </a:br>
            <a:r>
              <a:rPr lang="es-ES_tradnl" dirty="0"/>
              <a:t> </a:t>
            </a:r>
            <a:endParaRPr lang="es-PE"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10089244" cy="461665"/>
          </a:xfrm>
          <a:prstGeom prst="rect">
            <a:avLst/>
          </a:prstGeom>
        </p:spPr>
        <p:txBody>
          <a:bodyPr vert="horz" lIns="91440" tIns="45720" rIns="91440" bIns="45720" rtlCol="0" anchor="b">
            <a:noAutofit/>
          </a:bodyPr>
          <a:lstStyle>
            <a:defPPr>
              <a:defRPr lang="es-PE"/>
            </a:defPPr>
            <a:lvl1pPr>
              <a:lnSpc>
                <a:spcPct val="90000"/>
              </a:lnSpc>
              <a:spcBef>
                <a:spcPct val="0"/>
              </a:spcBef>
              <a:buNone/>
              <a:defRPr sz="2000" b="1" u="sng">
                <a:solidFill>
                  <a:srgbClr val="000056"/>
                </a:solidFill>
                <a:latin typeface="Archer Light" pitchFamily="50" charset="0"/>
                <a:ea typeface="+mj-ea"/>
                <a:cs typeface="+mj-cs"/>
              </a:defRPr>
            </a:lvl1pPr>
          </a:lstStyle>
          <a:p>
            <a:r>
              <a:rPr lang="es-ES_tradnl" u="none" dirty="0">
                <a:effectLst>
                  <a:outerShdw blurRad="38100" dist="38100" dir="2700000" algn="tl">
                    <a:srgbClr val="000000">
                      <a:alpha val="43137"/>
                    </a:srgbClr>
                  </a:outerShdw>
                </a:effectLst>
              </a:rPr>
              <a:t>Fragmento del texto de "El hombre light" de Enrique Rojas</a:t>
            </a:r>
            <a:endParaRPr lang="es-PE" u="none"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51450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538508"/>
            <a:ext cx="9886044" cy="4894633"/>
          </a:xfrm>
        </p:spPr>
        <p:txBody>
          <a:bodyPr anchor="ctr" anchorCtr="0"/>
          <a:lstStyle/>
          <a:p>
            <a:r>
              <a:rPr lang="es-ES_tradnl" sz="3000" dirty="0"/>
              <a:t>"El  hombre light" no tiene referente, ha perdido el punto de mira alto y está cada vez más perdido entre los grandes interrogantes de la existencia". </a:t>
            </a:r>
            <a:br>
              <a:rPr lang="es-ES_tradnl" sz="3000" dirty="0"/>
            </a:br>
            <a:br>
              <a:rPr lang="es-ES_tradnl" sz="3000" dirty="0"/>
            </a:br>
            <a:r>
              <a:rPr lang="es-ES_tradnl" sz="3000" dirty="0"/>
              <a:t>Esto se traduce en cosas concretas, que van desde no poder llevar una vida conyugal estable a llevar con dignidad cualquier tipo de compromiso serio.  </a:t>
            </a:r>
            <a:br>
              <a:rPr lang="es-ES_tradnl" sz="3000" dirty="0"/>
            </a:br>
            <a:br>
              <a:rPr lang="es-ES_tradnl" sz="3000" dirty="0"/>
            </a:br>
            <a:r>
              <a:rPr lang="es-ES_tradnl" sz="3000" dirty="0"/>
              <a:t>"Cuando se ha perdido la brújula, lo inmediato es flotar a la deriva, no saber a que atenerse en temas claves de la vida, lo que conduce a la aceptación y canonización de todo"»</a:t>
            </a:r>
            <a:br>
              <a:rPr lang="es-PE" sz="3000" dirty="0"/>
            </a:br>
            <a:r>
              <a:rPr lang="es-ES_tradnl" sz="3000" dirty="0"/>
              <a:t> </a:t>
            </a:r>
            <a:endParaRPr lang="es-PE" sz="3000"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10089244" cy="461665"/>
          </a:xfrm>
          <a:prstGeom prst="rect">
            <a:avLst/>
          </a:prstGeom>
        </p:spPr>
        <p:txBody>
          <a:bodyPr vert="horz" lIns="91440" tIns="45720" rIns="91440" bIns="45720" rtlCol="0" anchor="b">
            <a:noAutofit/>
          </a:bodyPr>
          <a:lstStyle>
            <a:defPPr>
              <a:defRPr lang="es-PE"/>
            </a:defPPr>
            <a:lvl1pPr>
              <a:lnSpc>
                <a:spcPct val="90000"/>
              </a:lnSpc>
              <a:spcBef>
                <a:spcPct val="0"/>
              </a:spcBef>
              <a:buNone/>
              <a:defRPr sz="2000" b="1" u="sng">
                <a:solidFill>
                  <a:srgbClr val="000056"/>
                </a:solidFill>
                <a:latin typeface="Archer Light" pitchFamily="50" charset="0"/>
                <a:ea typeface="+mj-ea"/>
                <a:cs typeface="+mj-cs"/>
              </a:defRPr>
            </a:lvl1pPr>
          </a:lstStyle>
          <a:p>
            <a:r>
              <a:rPr lang="es-ES_tradnl" u="none" dirty="0">
                <a:effectLst>
                  <a:outerShdw blurRad="38100" dist="38100" dir="2700000" algn="tl">
                    <a:srgbClr val="000000">
                      <a:alpha val="43137"/>
                    </a:srgbClr>
                  </a:outerShdw>
                </a:effectLst>
              </a:rPr>
              <a:t>Fragmento del texto de "El hombre light" de Enrique Rojas</a:t>
            </a:r>
            <a:endParaRPr lang="es-PE" u="none"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19317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538508"/>
            <a:ext cx="9886044" cy="4894633"/>
          </a:xfrm>
        </p:spPr>
        <p:txBody>
          <a:bodyPr anchor="ctr" anchorCtr="0"/>
          <a:lstStyle/>
          <a:p>
            <a:r>
              <a:rPr lang="es-ES_tradnl" dirty="0"/>
              <a:t>El fragmento que hemos leído, describe al hombre actual, enumerando algunas características importantes: </a:t>
            </a:r>
            <a:br>
              <a:rPr lang="es-ES_tradnl" dirty="0"/>
            </a:br>
            <a:br>
              <a:rPr lang="es-ES_tradnl" dirty="0"/>
            </a:br>
            <a:r>
              <a:rPr lang="es-ES_tradnl" i="1" dirty="0"/>
              <a:t>Superficial, pragmático, inmediatista</a:t>
            </a:r>
            <a:r>
              <a:rPr lang="es-ES_tradnl" dirty="0"/>
              <a:t>, con un afán de abarcar todo pero muy por encima, trivial, frívolo, moral inconsistente, permisivo, sentimental. </a:t>
            </a:r>
            <a:br>
              <a:rPr lang="es-ES_tradnl" dirty="0"/>
            </a:br>
            <a:br>
              <a:rPr lang="es-ES_tradnl" dirty="0"/>
            </a:br>
            <a:r>
              <a:rPr lang="es-ES_tradnl" dirty="0"/>
              <a:t>Sería importante analizar, si descubres algo de lo descrito en tu persona, y si es así trata de descubrir su origen.</a:t>
            </a:r>
            <a:endParaRPr lang="es-PE" sz="3000"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10089244" cy="461665"/>
          </a:xfrm>
          <a:prstGeom prst="rect">
            <a:avLst/>
          </a:prstGeom>
          <a:noFill/>
        </p:spPr>
        <p:txBody>
          <a:bodyPr wrap="square" rtlCol="0">
            <a:spAutoFit/>
          </a:bodyPr>
          <a:lstStyle>
            <a:defPPr>
              <a:defRPr lang="es-PE"/>
            </a:defPPr>
            <a:lvl1pPr>
              <a:defRPr sz="3300" b="1" u="sng">
                <a:solidFill>
                  <a:srgbClr val="002060"/>
                </a:solidFill>
                <a:latin typeface="Archer Light"/>
              </a:defRPr>
            </a:lvl1pPr>
          </a:lstStyle>
          <a:p>
            <a:r>
              <a:rPr lang="es-ES_tradnl" dirty="0"/>
              <a:t>Análisis del Texto:</a:t>
            </a:r>
            <a:endParaRPr lang="es-PE" dirty="0"/>
          </a:p>
        </p:txBody>
      </p:sp>
    </p:spTree>
    <p:extLst>
      <p:ext uri="{BB962C8B-B14F-4D97-AF65-F5344CB8AC3E}">
        <p14:creationId xmlns:p14="http://schemas.microsoft.com/office/powerpoint/2010/main" val="80324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2552130"/>
            <a:ext cx="9886044" cy="2300192"/>
          </a:xfrm>
        </p:spPr>
        <p:txBody>
          <a:bodyPr/>
          <a:lstStyle/>
          <a:p>
            <a:pPr>
              <a:lnSpc>
                <a:spcPct val="150000"/>
              </a:lnSpc>
            </a:pPr>
            <a:r>
              <a:rPr lang="es-ES_tradnl" sz="3600" dirty="0"/>
              <a:t>Vamos a analizar el siguiente vídeo, que es un fragmento representado, tomado del libro “Así habló Zaratustra” de </a:t>
            </a:r>
            <a:r>
              <a:rPr lang="es-PE" sz="3600" dirty="0"/>
              <a:t>Friedrich Nietzsche</a:t>
            </a:r>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10085994" cy="584775"/>
          </a:xfrm>
          <a:prstGeom prst="rect">
            <a:avLst/>
          </a:prstGeom>
          <a:noFill/>
        </p:spPr>
        <p:txBody>
          <a:bodyPr wrap="square" rtlCol="0">
            <a:spAutoFit/>
          </a:bodyPr>
          <a:lstStyle/>
          <a:p>
            <a:r>
              <a:rPr lang="es-MX" sz="3100" b="1" u="sng" dirty="0">
                <a:solidFill>
                  <a:srgbClr val="002060"/>
                </a:solidFill>
                <a:latin typeface="Archer Light"/>
              </a:rPr>
              <a:t>RELACIONES</a:t>
            </a:r>
            <a:r>
              <a:rPr lang="es-MX" sz="3100" b="1" dirty="0">
                <a:solidFill>
                  <a:srgbClr val="002060"/>
                </a:solidFill>
                <a:latin typeface="Archer Light"/>
              </a:rPr>
              <a:t>: CON DIOS [SEGUNDA RUPTURA]</a:t>
            </a:r>
            <a:endParaRPr lang="es-PE" sz="3100" b="1" dirty="0">
              <a:solidFill>
                <a:srgbClr val="002060"/>
              </a:solidFill>
              <a:latin typeface="Archer Light"/>
            </a:endParaRPr>
          </a:p>
        </p:txBody>
      </p:sp>
      <p:pic>
        <p:nvPicPr>
          <p:cNvPr id="6" name="Imagen 5">
            <a:extLst>
              <a:ext uri="{FF2B5EF4-FFF2-40B4-BE49-F238E27FC236}">
                <a16:creationId xmlns:a16="http://schemas.microsoft.com/office/drawing/2014/main" id="{7B366C9F-7524-4B54-8CCD-7B4724A49507}"/>
              </a:ext>
            </a:extLst>
          </p:cNvPr>
          <p:cNvPicPr>
            <a:picLocks noChangeAspect="1"/>
          </p:cNvPicPr>
          <p:nvPr/>
        </p:nvPicPr>
        <p:blipFill rotWithShape="1">
          <a:blip r:embed="rId2"/>
          <a:srcRect t="-2221" b="21179"/>
          <a:stretch/>
        </p:blipFill>
        <p:spPr>
          <a:xfrm>
            <a:off x="10595429" y="849764"/>
            <a:ext cx="1133460" cy="1297670"/>
          </a:xfrm>
          <a:prstGeom prst="rect">
            <a:avLst/>
          </a:prstGeom>
        </p:spPr>
      </p:pic>
    </p:spTree>
    <p:extLst>
      <p:ext uri="{BB962C8B-B14F-4D97-AF65-F5344CB8AC3E}">
        <p14:creationId xmlns:p14="http://schemas.microsoft.com/office/powerpoint/2010/main" val="195353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par>
                                <p:cTn id="16" presetID="1"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10154233" cy="600164"/>
          </a:xfrm>
          <a:prstGeom prst="rect">
            <a:avLst/>
          </a:prstGeom>
          <a:noFill/>
        </p:spPr>
        <p:txBody>
          <a:bodyPr wrap="square" rtlCol="0">
            <a:spAutoFit/>
          </a:bodyPr>
          <a:lstStyle/>
          <a:p>
            <a:r>
              <a:rPr lang="es-MX" sz="3200" b="1" u="sng" dirty="0">
                <a:solidFill>
                  <a:srgbClr val="002060"/>
                </a:solidFill>
                <a:latin typeface="Archer Light"/>
              </a:rPr>
              <a:t>RELACIONES</a:t>
            </a:r>
            <a:r>
              <a:rPr lang="es-MX" sz="3200" b="1" dirty="0">
                <a:solidFill>
                  <a:srgbClr val="002060"/>
                </a:solidFill>
                <a:latin typeface="Archer Light"/>
              </a:rPr>
              <a:t>: CON DIOS</a:t>
            </a:r>
            <a:endParaRPr lang="es-PE" sz="3200" b="1" dirty="0">
              <a:solidFill>
                <a:srgbClr val="002060"/>
              </a:solidFill>
              <a:latin typeface="Archer Light"/>
            </a:endParaRPr>
          </a:p>
        </p:txBody>
      </p:sp>
      <p:pic>
        <p:nvPicPr>
          <p:cNvPr id="2" name="ASI HABLO ZARATUSTRA - EL LOCO - NIETZCHE -LIGHT">
            <a:hlinkClick r:id="" action="ppaction://media"/>
            <a:extLst>
              <a:ext uri="{FF2B5EF4-FFF2-40B4-BE49-F238E27FC236}">
                <a16:creationId xmlns:a16="http://schemas.microsoft.com/office/drawing/2014/main" id="{C5186569-93DF-49C4-AABB-EE5F2F4DE52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425587" y="1628837"/>
            <a:ext cx="5979994" cy="4484996"/>
          </a:xfrm>
          <a:prstGeom prst="rect">
            <a:avLst/>
          </a:prstGeom>
        </p:spPr>
      </p:pic>
    </p:spTree>
    <p:extLst>
      <p:ext uri="{BB962C8B-B14F-4D97-AF65-F5344CB8AC3E}">
        <p14:creationId xmlns:p14="http://schemas.microsoft.com/office/powerpoint/2010/main" val="1599566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40483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4" fill="hold" display="0">
                  <p:stCondLst>
                    <p:cond delay="indefinite"/>
                  </p:stCondLst>
                </p:cTn>
                <p:tgtEl>
                  <p:spTgt spid="2"/>
                </p:tgtEl>
              </p:cMediaNode>
            </p:video>
            <p:seq concurrent="1" nextAc="seek">
              <p:cTn id="15" restart="whenNotActive" fill="hold" evtFilter="cancelBubble" nodeType="interactiveSeq">
                <p:stCondLst>
                  <p:cond evt="onClick" delay="0">
                    <p:tgtEl>
                      <p:spTgt spid="2"/>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2"/>
                                        </p:tgtEl>
                                      </p:cBhvr>
                                    </p:cmd>
                                  </p:childTnLst>
                                </p:cTn>
                              </p:par>
                            </p:childTnLst>
                          </p:cTn>
                        </p:par>
                      </p:childTnLst>
                    </p:cTn>
                  </p:par>
                </p:childTnLst>
              </p:cTn>
              <p:nextCondLst>
                <p:cond evt="onClick" delay="0">
                  <p:tgtEl>
                    <p:spTgt spid="2"/>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842448"/>
            <a:ext cx="9886044" cy="4165787"/>
          </a:xfrm>
        </p:spPr>
        <p:txBody>
          <a:bodyPr/>
          <a:lstStyle/>
          <a:p>
            <a:r>
              <a:rPr lang="es-ES_tradnl" sz="2800" dirty="0"/>
              <a:t>¿Puedes evidenciar las consecuencias de la lejanía de Dios, de haberlo excluido de los planes humanos?</a:t>
            </a:r>
            <a:br>
              <a:rPr lang="es-ES_tradnl" sz="2800" dirty="0"/>
            </a:br>
            <a:br>
              <a:rPr lang="es-ES_tradnl" sz="2800" dirty="0"/>
            </a:br>
            <a:r>
              <a:rPr lang="es-ES_tradnl" sz="2800" dirty="0"/>
              <a:t>Entendamos que  "matar" a Dios no implica necesariamente una negación explícita y frontal, basta con ignorarlo, prescin­dir de El, obviarlo de la vida cotidiana. </a:t>
            </a:r>
            <a:br>
              <a:rPr lang="es-ES_tradnl" sz="2800" dirty="0"/>
            </a:br>
            <a:br>
              <a:rPr lang="es-ES_tradnl" sz="2800" dirty="0"/>
            </a:br>
            <a:r>
              <a:rPr lang="es-ES_tradnl" sz="2800" dirty="0"/>
              <a:t>Hoy en día es sumamente común un cierto ateísmo práctico, una prescindencia de Dios en las decisiones más elementales y cotidianas. Es lo que llamamos secularismo. </a:t>
            </a:r>
            <a:endParaRPr lang="es-PE" sz="2800"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9886044" cy="600164"/>
          </a:xfrm>
          <a:prstGeom prst="rect">
            <a:avLst/>
          </a:prstGeom>
          <a:noFill/>
        </p:spPr>
        <p:txBody>
          <a:bodyPr wrap="square" rtlCol="0">
            <a:spAutoFit/>
          </a:bodyPr>
          <a:lstStyle/>
          <a:p>
            <a:r>
              <a:rPr lang="es-MX" sz="3200" b="1" u="sng" dirty="0">
                <a:solidFill>
                  <a:srgbClr val="002060"/>
                </a:solidFill>
                <a:latin typeface="Archer Light"/>
              </a:rPr>
              <a:t>RELACIONES</a:t>
            </a:r>
            <a:r>
              <a:rPr lang="es-MX" sz="3200" b="1" dirty="0">
                <a:solidFill>
                  <a:srgbClr val="002060"/>
                </a:solidFill>
                <a:latin typeface="Archer Light"/>
              </a:rPr>
              <a:t>: CON DIOS</a:t>
            </a:r>
            <a:endParaRPr lang="es-PE" sz="3200" b="1" dirty="0">
              <a:solidFill>
                <a:srgbClr val="002060"/>
              </a:solidFill>
              <a:latin typeface="Archer Light"/>
            </a:endParaRPr>
          </a:p>
        </p:txBody>
      </p:sp>
      <p:pic>
        <p:nvPicPr>
          <p:cNvPr id="6" name="Imagen 5">
            <a:extLst>
              <a:ext uri="{FF2B5EF4-FFF2-40B4-BE49-F238E27FC236}">
                <a16:creationId xmlns:a16="http://schemas.microsoft.com/office/drawing/2014/main" id="{7B366C9F-7524-4B54-8CCD-7B4724A49507}"/>
              </a:ext>
            </a:extLst>
          </p:cNvPr>
          <p:cNvPicPr>
            <a:picLocks noChangeAspect="1"/>
          </p:cNvPicPr>
          <p:nvPr/>
        </p:nvPicPr>
        <p:blipFill rotWithShape="1">
          <a:blip r:embed="rId2"/>
          <a:srcRect t="-2221" b="21179"/>
          <a:stretch/>
        </p:blipFill>
        <p:spPr>
          <a:xfrm>
            <a:off x="10595429" y="849764"/>
            <a:ext cx="1133460" cy="1297670"/>
          </a:xfrm>
          <a:prstGeom prst="rect">
            <a:avLst/>
          </a:prstGeom>
        </p:spPr>
      </p:pic>
    </p:spTree>
    <p:extLst>
      <p:ext uri="{BB962C8B-B14F-4D97-AF65-F5344CB8AC3E}">
        <p14:creationId xmlns:p14="http://schemas.microsoft.com/office/powerpoint/2010/main" val="189384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par>
                                <p:cTn id="16" presetID="1"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637731"/>
            <a:ext cx="9886044" cy="4694829"/>
          </a:xfrm>
        </p:spPr>
        <p:txBody>
          <a:bodyPr/>
          <a:lstStyle/>
          <a:p>
            <a:r>
              <a:rPr lang="es-ES_tradnl" sz="2600" dirty="0"/>
              <a:t>Pero las consecuencias de esta lejanía impactan directamente sobre el mismo hombre, que pierde el sentido de su vida y se desorienta por completo. </a:t>
            </a:r>
            <a:br>
              <a:rPr lang="es-ES_tradnl" sz="2600" dirty="0"/>
            </a:br>
            <a:r>
              <a:rPr lang="es-ES_tradnl" sz="1200" dirty="0"/>
              <a:t> </a:t>
            </a:r>
            <a:br>
              <a:rPr lang="es-ES_tradnl" sz="2600" dirty="0"/>
            </a:br>
            <a:r>
              <a:rPr lang="es-ES_tradnl" sz="2600" dirty="0"/>
              <a:t>La comprensión de Dios se relativiza, se distorsiona o se banaliza.</a:t>
            </a:r>
            <a:br>
              <a:rPr lang="es-PE" sz="2600" dirty="0"/>
            </a:br>
            <a:r>
              <a:rPr lang="es-ES_tradnl" sz="2600" dirty="0"/>
              <a:t> </a:t>
            </a:r>
            <a:r>
              <a:rPr lang="es-ES_tradnl" sz="1100" dirty="0"/>
              <a:t> </a:t>
            </a:r>
            <a:r>
              <a:rPr lang="es-ES_tradnl" sz="800" dirty="0"/>
              <a:t>  </a:t>
            </a:r>
            <a:br>
              <a:rPr lang="es-PE" sz="2600" dirty="0"/>
            </a:br>
            <a:r>
              <a:rPr lang="es-ES_tradnl" sz="2600" dirty="0"/>
              <a:t>Pero lo que más se debe resaltar es el hambre de Dios que se manifiesta en el corazón del hombre, su necesidad profunda de trascendencia e infinito. </a:t>
            </a:r>
            <a:br>
              <a:rPr lang="es-ES_tradnl" sz="2600" dirty="0"/>
            </a:br>
            <a:r>
              <a:rPr lang="es-ES_tradnl" sz="1600" dirty="0"/>
              <a:t> </a:t>
            </a:r>
            <a:br>
              <a:rPr lang="es-ES_tradnl" sz="2600" dirty="0"/>
            </a:br>
            <a:r>
              <a:rPr lang="es-ES_tradnl" sz="2600" dirty="0"/>
              <a:t>El hombre se experimenta como un peregrino errante y sediento que no puede encontrar reposo hasta no abrir su corazón al Señor de la Vida.  </a:t>
            </a:r>
            <a:r>
              <a:rPr lang="es-ES_tradnl" sz="2000" dirty="0"/>
              <a:t>[</a:t>
            </a:r>
            <a:r>
              <a:rPr lang="es-ES_tradnl" sz="2000" i="1" dirty="0"/>
              <a:t>“Nos hiciste Señor para Ti, y nuestro corazón estará inquieto hasta que descanse en Ti…” – san Agustín </a:t>
            </a:r>
            <a:r>
              <a:rPr lang="es-ES_tradnl" sz="2000" dirty="0"/>
              <a:t>]</a:t>
            </a:r>
            <a:endParaRPr lang="es-PE" sz="2000"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5880101" cy="600164"/>
          </a:xfrm>
          <a:prstGeom prst="rect">
            <a:avLst/>
          </a:prstGeom>
          <a:noFill/>
        </p:spPr>
        <p:txBody>
          <a:bodyPr wrap="square" rtlCol="0">
            <a:spAutoFit/>
          </a:bodyPr>
          <a:lstStyle/>
          <a:p>
            <a:r>
              <a:rPr lang="es-MX" sz="3200" b="1" u="sng" dirty="0">
                <a:solidFill>
                  <a:srgbClr val="002060"/>
                </a:solidFill>
                <a:latin typeface="Archer Light"/>
              </a:rPr>
              <a:t>RELACIONES</a:t>
            </a:r>
            <a:r>
              <a:rPr lang="es-MX" sz="3200" b="1" dirty="0">
                <a:solidFill>
                  <a:srgbClr val="002060"/>
                </a:solidFill>
                <a:latin typeface="Archer Light"/>
              </a:rPr>
              <a:t>: CON DIOS</a:t>
            </a:r>
            <a:endParaRPr lang="es-PE" sz="3200" b="1" dirty="0">
              <a:solidFill>
                <a:srgbClr val="002060"/>
              </a:solidFill>
              <a:latin typeface="Archer Light"/>
            </a:endParaRPr>
          </a:p>
        </p:txBody>
      </p:sp>
      <p:pic>
        <p:nvPicPr>
          <p:cNvPr id="6" name="Imagen 5">
            <a:extLst>
              <a:ext uri="{FF2B5EF4-FFF2-40B4-BE49-F238E27FC236}">
                <a16:creationId xmlns:a16="http://schemas.microsoft.com/office/drawing/2014/main" id="{7B366C9F-7524-4B54-8CCD-7B4724A49507}"/>
              </a:ext>
            </a:extLst>
          </p:cNvPr>
          <p:cNvPicPr>
            <a:picLocks noChangeAspect="1"/>
          </p:cNvPicPr>
          <p:nvPr/>
        </p:nvPicPr>
        <p:blipFill rotWithShape="1">
          <a:blip r:embed="rId2"/>
          <a:srcRect t="-2221" b="21179"/>
          <a:stretch/>
        </p:blipFill>
        <p:spPr>
          <a:xfrm>
            <a:off x="10595429" y="849764"/>
            <a:ext cx="1133460" cy="1297670"/>
          </a:xfrm>
          <a:prstGeom prst="rect">
            <a:avLst/>
          </a:prstGeom>
        </p:spPr>
      </p:pic>
    </p:spTree>
    <p:extLst>
      <p:ext uri="{BB962C8B-B14F-4D97-AF65-F5344CB8AC3E}">
        <p14:creationId xmlns:p14="http://schemas.microsoft.com/office/powerpoint/2010/main" val="3307054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par>
                                <p:cTn id="16" presetID="1"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637731"/>
            <a:ext cx="9886044" cy="4694829"/>
          </a:xfrm>
        </p:spPr>
        <p:txBody>
          <a:bodyPr anchor="ctr" anchorCtr="0"/>
          <a:lstStyle/>
          <a:p>
            <a:r>
              <a:rPr lang="es-ES_tradnl" sz="3600" cap="all" dirty="0"/>
              <a:t>Descubro fundamentalmente dos  situaciones de ruptura en mi vida: </a:t>
            </a:r>
            <a:br>
              <a:rPr lang="es-ES_tradnl" sz="3600" cap="all" dirty="0"/>
            </a:br>
            <a:r>
              <a:rPr lang="es-ES_tradnl" sz="3600" cap="all" dirty="0"/>
              <a:t>conmigo mismo y con Dios. </a:t>
            </a:r>
            <a:br>
              <a:rPr lang="es-ES_tradnl" sz="3600" cap="all" dirty="0"/>
            </a:br>
            <a:br>
              <a:rPr lang="es-ES_tradnl" sz="3600" cap="all" dirty="0"/>
            </a:br>
            <a:r>
              <a:rPr lang="es-ES_tradnl" sz="3600" cap="all" dirty="0"/>
              <a:t>Tengo sin embargo, en lo más  profundo del  CORAZÓN un hambre  de infini­to que sólo puede ser saciado por Dios.</a:t>
            </a:r>
            <a:endParaRPr lang="es-PE" sz="3600"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5880101" cy="600164"/>
          </a:xfrm>
          <a:prstGeom prst="rect">
            <a:avLst/>
          </a:prstGeom>
          <a:noFill/>
        </p:spPr>
        <p:txBody>
          <a:bodyPr wrap="square" rtlCol="0">
            <a:spAutoFit/>
          </a:bodyPr>
          <a:lstStyle/>
          <a:p>
            <a:r>
              <a:rPr lang="es-MX" sz="3200" b="1" u="sng" dirty="0">
                <a:solidFill>
                  <a:srgbClr val="002060"/>
                </a:solidFill>
                <a:latin typeface="Archer Light"/>
              </a:rPr>
              <a:t>EN CONCLUSIÓN</a:t>
            </a:r>
            <a:r>
              <a:rPr lang="es-MX" sz="3200" b="1" dirty="0">
                <a:solidFill>
                  <a:srgbClr val="002060"/>
                </a:solidFill>
                <a:latin typeface="Archer Light"/>
              </a:rPr>
              <a:t> :</a:t>
            </a:r>
            <a:endParaRPr lang="es-PE" sz="3200" b="1" dirty="0">
              <a:solidFill>
                <a:srgbClr val="002060"/>
              </a:solidFill>
              <a:latin typeface="Archer Light"/>
            </a:endParaRPr>
          </a:p>
        </p:txBody>
      </p:sp>
      <p:pic>
        <p:nvPicPr>
          <p:cNvPr id="6" name="Imagen 5">
            <a:extLst>
              <a:ext uri="{FF2B5EF4-FFF2-40B4-BE49-F238E27FC236}">
                <a16:creationId xmlns:a16="http://schemas.microsoft.com/office/drawing/2014/main" id="{7B366C9F-7524-4B54-8CCD-7B4724A49507}"/>
              </a:ext>
            </a:extLst>
          </p:cNvPr>
          <p:cNvPicPr>
            <a:picLocks noChangeAspect="1"/>
          </p:cNvPicPr>
          <p:nvPr/>
        </p:nvPicPr>
        <p:blipFill rotWithShape="1">
          <a:blip r:embed="rId2"/>
          <a:srcRect t="-2221" b="21179"/>
          <a:stretch/>
        </p:blipFill>
        <p:spPr>
          <a:xfrm>
            <a:off x="9689910" y="849764"/>
            <a:ext cx="2038979" cy="2334376"/>
          </a:xfrm>
          <a:prstGeom prst="rect">
            <a:avLst/>
          </a:prstGeom>
        </p:spPr>
      </p:pic>
    </p:spTree>
    <p:extLst>
      <p:ext uri="{BB962C8B-B14F-4D97-AF65-F5344CB8AC3E}">
        <p14:creationId xmlns:p14="http://schemas.microsoft.com/office/powerpoint/2010/main" val="30469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par>
                                <p:cTn id="16" presetID="1"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6" y="1746913"/>
            <a:ext cx="10773228" cy="4544705"/>
          </a:xfrm>
        </p:spPr>
        <p:txBody>
          <a:bodyPr/>
          <a:lstStyle/>
          <a:p>
            <a:r>
              <a:rPr lang="es-ES_tradnl" sz="2000" b="0" dirty="0">
                <a:sym typeface="Wingdings" panose="05000000000000000000" pitchFamily="2" charset="2"/>
              </a:rPr>
              <a:t></a:t>
            </a:r>
            <a:r>
              <a:rPr lang="es-ES_tradnl" sz="2000" dirty="0">
                <a:sym typeface="Wingdings" panose="05000000000000000000" pitchFamily="2" charset="2"/>
              </a:rPr>
              <a:t> </a:t>
            </a:r>
            <a:r>
              <a:rPr lang="es-ES_tradnl" sz="2000" dirty="0"/>
              <a:t>EN EL NOMBRE DEL PADRE, DEL HIJO Y DEL ESPÍRITU SANTO</a:t>
            </a:r>
            <a:br>
              <a:rPr lang="es-ES_tradnl" sz="2000" dirty="0"/>
            </a:br>
            <a:br>
              <a:rPr lang="es-ES_tradnl" sz="2400" dirty="0"/>
            </a:br>
            <a:br>
              <a:rPr lang="es-ES_tradnl" sz="2400" dirty="0"/>
            </a:br>
            <a:r>
              <a:rPr lang="es-ES_tradnl" sz="2000" dirty="0"/>
              <a:t>Señor Jesús, te doy gracias porque sé que estás conmigo aunque muchas veces no lo crea, te pido que abras mi corazón a tu Presencia, para que tenga una actitud reverente y conozca más de cerca mi relación contigo. </a:t>
            </a:r>
            <a:br>
              <a:rPr lang="es-ES_tradnl" sz="2000" dirty="0"/>
            </a:br>
            <a:br>
              <a:rPr lang="es-PE" sz="2000" dirty="0"/>
            </a:br>
            <a:r>
              <a:rPr lang="es-ES_tradnl" sz="2000" dirty="0"/>
              <a:t>Santa María, aleja de mí la desconfianza y el miedo a abrirme, para que esta sesión sea un momento de profundizar en mí mismo(a) y de encontrarme con tu Hijo en cada uno de nuestros hermanos.</a:t>
            </a:r>
            <a:br>
              <a:rPr lang="es-PE" sz="2400" dirty="0"/>
            </a:br>
            <a:r>
              <a:rPr lang="es-ES_tradnl" sz="2400" dirty="0"/>
              <a:t> </a:t>
            </a:r>
            <a:br>
              <a:rPr lang="es-PE" sz="2400" dirty="0"/>
            </a:br>
            <a:r>
              <a:rPr lang="es-ES_tradnl" sz="2400" dirty="0"/>
              <a:t>Padre Nuestro, que estás en el Cielo...</a:t>
            </a:r>
            <a:br>
              <a:rPr lang="es-ES_tradnl" sz="2400" dirty="0"/>
            </a:br>
            <a:br>
              <a:rPr lang="es-ES_tradnl" sz="2400" dirty="0"/>
            </a:br>
            <a:br>
              <a:rPr lang="es-ES_tradnl" sz="2400" dirty="0"/>
            </a:br>
            <a:r>
              <a:rPr lang="es-ES_tradnl" sz="2000" b="0" dirty="0">
                <a:sym typeface="Wingdings" panose="05000000000000000000" pitchFamily="2" charset="2"/>
              </a:rPr>
              <a:t> </a:t>
            </a:r>
            <a:r>
              <a:rPr lang="es-ES_tradnl" sz="2000" dirty="0"/>
              <a:t>EN EL NOMBRE DEL PADRE, DEL HIJO Y DEL ESPÍRITU SANTO</a:t>
            </a:r>
            <a:endParaRPr lang="es-PE" sz="2000" dirty="0">
              <a:latin typeface="+mn-lt"/>
            </a:endParaRPr>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4" y="1107018"/>
            <a:ext cx="8884991" cy="461665"/>
          </a:xfrm>
          <a:prstGeom prst="rect">
            <a:avLst/>
          </a:prstGeom>
          <a:noFill/>
        </p:spPr>
        <p:txBody>
          <a:bodyPr wrap="square" rtlCol="0">
            <a:spAutoFit/>
          </a:bodyPr>
          <a:lstStyle/>
          <a:p>
            <a:r>
              <a:rPr lang="es-MX" sz="2400" b="1" u="sng" dirty="0">
                <a:solidFill>
                  <a:srgbClr val="002060"/>
                </a:solidFill>
                <a:latin typeface="Archer Light"/>
              </a:rPr>
              <a:t>ORACIÓN INICIAL</a:t>
            </a:r>
            <a:r>
              <a:rPr lang="es-MX" sz="2400" b="1" dirty="0">
                <a:solidFill>
                  <a:srgbClr val="002060"/>
                </a:solidFill>
                <a:latin typeface="Archer Light"/>
              </a:rPr>
              <a:t> </a:t>
            </a:r>
            <a:endParaRPr lang="es-PE" sz="2400" b="1" dirty="0">
              <a:solidFill>
                <a:srgbClr val="002060"/>
              </a:solidFill>
              <a:latin typeface="Archer Light"/>
            </a:endParaRPr>
          </a:p>
        </p:txBody>
      </p:sp>
      <p:pic>
        <p:nvPicPr>
          <p:cNvPr id="2050" name="Picture 2" descr="oremos-pues - sociedadsanvicentedepaul.org - Bogota">
            <a:extLst>
              <a:ext uri="{FF2B5EF4-FFF2-40B4-BE49-F238E27FC236}">
                <a16:creationId xmlns:a16="http://schemas.microsoft.com/office/drawing/2014/main" id="{A322C34B-DCFB-4B56-9650-4FC92DC2346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584" r="22619"/>
          <a:stretch/>
        </p:blipFill>
        <p:spPr bwMode="auto">
          <a:xfrm>
            <a:off x="10479314" y="1105573"/>
            <a:ext cx="1003300" cy="11982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82959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637731"/>
            <a:ext cx="9886044" cy="4694829"/>
          </a:xfrm>
        </p:spPr>
        <p:txBody>
          <a:bodyPr anchor="ctr" anchorCtr="0"/>
          <a:lstStyle/>
          <a:p>
            <a:r>
              <a:rPr lang="es-ES_tradnl" dirty="0"/>
              <a:t>Hacer un </a:t>
            </a:r>
            <a:r>
              <a:rPr lang="es-ES_tradnl" dirty="0">
                <a:solidFill>
                  <a:schemeClr val="accent1">
                    <a:lumMod val="50000"/>
                  </a:schemeClr>
                </a:solidFill>
              </a:rPr>
              <a:t>examen de conciencia </a:t>
            </a:r>
            <a:r>
              <a:rPr lang="es-ES_tradnl" dirty="0"/>
              <a:t>escrito con el esquema de las </a:t>
            </a:r>
            <a:r>
              <a:rPr lang="es-ES_tradnl" i="1" dirty="0">
                <a:solidFill>
                  <a:schemeClr val="accent1">
                    <a:lumMod val="50000"/>
                  </a:schemeClr>
                </a:solidFill>
              </a:rPr>
              <a:t>dos primeras rupturas </a:t>
            </a:r>
            <a:r>
              <a:rPr lang="es-ES_tradnl" dirty="0"/>
              <a:t>y colocar al lado de cada una, la actitud </a:t>
            </a:r>
            <a:r>
              <a:rPr lang="es-ES_tradnl" dirty="0" err="1"/>
              <a:t>reconciliativa</a:t>
            </a:r>
            <a:r>
              <a:rPr lang="es-ES_tradnl" dirty="0"/>
              <a:t> correspondiente.</a:t>
            </a:r>
            <a:endParaRPr lang="es-PE"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5880101" cy="600164"/>
          </a:xfrm>
          <a:prstGeom prst="rect">
            <a:avLst/>
          </a:prstGeom>
          <a:noFill/>
        </p:spPr>
        <p:txBody>
          <a:bodyPr wrap="square" rtlCol="0">
            <a:spAutoFit/>
          </a:bodyPr>
          <a:lstStyle/>
          <a:p>
            <a:r>
              <a:rPr lang="es-MX" sz="3200" b="1" u="sng" dirty="0">
                <a:solidFill>
                  <a:srgbClr val="002060"/>
                </a:solidFill>
                <a:latin typeface="Archer Light"/>
              </a:rPr>
              <a:t>ACTIVIDAD</a:t>
            </a:r>
            <a:r>
              <a:rPr lang="es-MX" sz="3300" b="1" dirty="0">
                <a:solidFill>
                  <a:srgbClr val="002060"/>
                </a:solidFill>
                <a:latin typeface="Archer Light"/>
              </a:rPr>
              <a:t> :</a:t>
            </a:r>
            <a:endParaRPr lang="es-PE" sz="3300" b="1" dirty="0">
              <a:solidFill>
                <a:srgbClr val="002060"/>
              </a:solidFill>
              <a:latin typeface="Archer Light"/>
            </a:endParaRPr>
          </a:p>
        </p:txBody>
      </p:sp>
      <p:pic>
        <p:nvPicPr>
          <p:cNvPr id="5" name="Picture 2" descr="Icono Del Carácter Del Avatar Del Dibujo Del Hombre De Negocios ...">
            <a:extLst>
              <a:ext uri="{FF2B5EF4-FFF2-40B4-BE49-F238E27FC236}">
                <a16:creationId xmlns:a16="http://schemas.microsoft.com/office/drawing/2014/main" id="{7310D56F-A85D-4CEA-B160-07DF5C93937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359" t="8022" r="8811" b="13228"/>
          <a:stretch/>
        </p:blipFill>
        <p:spPr bwMode="auto">
          <a:xfrm>
            <a:off x="9581801" y="1044249"/>
            <a:ext cx="2027256" cy="2061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252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1"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6" y="1746913"/>
            <a:ext cx="10773228" cy="4544705"/>
          </a:xfrm>
        </p:spPr>
        <p:txBody>
          <a:bodyPr/>
          <a:lstStyle/>
          <a:p>
            <a:r>
              <a:rPr lang="es-ES_tradnl" sz="2000" b="0" dirty="0">
                <a:sym typeface="Wingdings" panose="05000000000000000000" pitchFamily="2" charset="2"/>
              </a:rPr>
              <a:t></a:t>
            </a:r>
            <a:r>
              <a:rPr lang="es-ES_tradnl" sz="2000" dirty="0">
                <a:sym typeface="Wingdings" panose="05000000000000000000" pitchFamily="2" charset="2"/>
              </a:rPr>
              <a:t> </a:t>
            </a:r>
            <a:r>
              <a:rPr lang="es-ES_tradnl" sz="2000" dirty="0"/>
              <a:t>EN EL NOMBRE DEL PADRE, DEL HIJO Y DEL ESPÍRITU SANTO</a:t>
            </a:r>
            <a:br>
              <a:rPr lang="es-ES_tradnl" sz="2000" dirty="0"/>
            </a:br>
            <a:br>
              <a:rPr lang="es-ES_tradnl" sz="2400" dirty="0"/>
            </a:br>
            <a:br>
              <a:rPr lang="es-ES_tradnl" sz="2400" dirty="0"/>
            </a:br>
            <a:r>
              <a:rPr lang="es-ES_tradnl" sz="2000" dirty="0"/>
              <a:t>Señor Jesús, te </a:t>
            </a:r>
            <a:r>
              <a:rPr lang="es-MX" sz="2000" dirty="0"/>
              <a:t>quiero dar gracias por todo lo que he podido aprender hoy en esta sesión, ayúdame a ser más sensible de corazón para darme cuenta en lo que estoy fallando, dame la fuerza para poder cambiar.</a:t>
            </a:r>
            <a:br>
              <a:rPr lang="es-MX" sz="2000" dirty="0"/>
            </a:br>
            <a:br>
              <a:rPr lang="es-MX" sz="2000" dirty="0"/>
            </a:br>
            <a:r>
              <a:rPr lang="es-MX" sz="2000" dirty="0"/>
              <a:t>Te pido que cuides siempre a mi familia y a los seres que quiero.</a:t>
            </a:r>
            <a:br>
              <a:rPr lang="es-PE" sz="2400" dirty="0"/>
            </a:br>
            <a:r>
              <a:rPr lang="es-ES_tradnl" sz="2400" dirty="0"/>
              <a:t> </a:t>
            </a:r>
            <a:br>
              <a:rPr lang="es-PE" sz="2400" dirty="0"/>
            </a:br>
            <a:r>
              <a:rPr lang="es-ES_tradnl" sz="2400" dirty="0"/>
              <a:t>Padre Nuestro, que estás en el Cielo...</a:t>
            </a:r>
            <a:br>
              <a:rPr lang="es-ES_tradnl" sz="2400" dirty="0"/>
            </a:br>
            <a:br>
              <a:rPr lang="es-ES_tradnl" sz="2400" dirty="0"/>
            </a:br>
            <a:br>
              <a:rPr lang="es-ES_tradnl" sz="2400" dirty="0"/>
            </a:br>
            <a:r>
              <a:rPr lang="es-ES_tradnl" sz="2000" b="0" dirty="0">
                <a:sym typeface="Wingdings" panose="05000000000000000000" pitchFamily="2" charset="2"/>
              </a:rPr>
              <a:t> </a:t>
            </a:r>
            <a:r>
              <a:rPr lang="es-ES_tradnl" sz="2000" dirty="0"/>
              <a:t>EN EL NOMBRE DEL PADRE, DEL HIJO Y DEL ESPÍRITU SANTO</a:t>
            </a:r>
            <a:endParaRPr lang="es-PE" sz="2000" dirty="0">
              <a:latin typeface="+mn-lt"/>
            </a:endParaRPr>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1107018"/>
            <a:ext cx="4231105" cy="461665"/>
          </a:xfrm>
          <a:prstGeom prst="rect">
            <a:avLst/>
          </a:prstGeom>
          <a:noFill/>
        </p:spPr>
        <p:txBody>
          <a:bodyPr wrap="square" rtlCol="0">
            <a:spAutoFit/>
          </a:bodyPr>
          <a:lstStyle/>
          <a:p>
            <a:r>
              <a:rPr lang="es-MX" sz="2400" b="1" u="sng" dirty="0">
                <a:solidFill>
                  <a:srgbClr val="002060"/>
                </a:solidFill>
                <a:latin typeface="Archer Light"/>
              </a:rPr>
              <a:t>ORACIÓN FINAL</a:t>
            </a:r>
            <a:r>
              <a:rPr lang="es-MX" sz="2400" b="1" dirty="0">
                <a:solidFill>
                  <a:srgbClr val="002060"/>
                </a:solidFill>
                <a:latin typeface="Archer Light"/>
              </a:rPr>
              <a:t> </a:t>
            </a:r>
            <a:endParaRPr lang="es-PE" sz="2400" b="1" dirty="0">
              <a:solidFill>
                <a:srgbClr val="002060"/>
              </a:solidFill>
              <a:latin typeface="Archer Light"/>
            </a:endParaRPr>
          </a:p>
        </p:txBody>
      </p:sp>
      <p:pic>
        <p:nvPicPr>
          <p:cNvPr id="2050" name="Picture 2" descr="oremos-pues - sociedadsanvicentedepaul.org - Bogota">
            <a:extLst>
              <a:ext uri="{FF2B5EF4-FFF2-40B4-BE49-F238E27FC236}">
                <a16:creationId xmlns:a16="http://schemas.microsoft.com/office/drawing/2014/main" id="{A322C34B-DCFB-4B56-9650-4FC92DC2346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584" r="22619"/>
          <a:stretch/>
        </p:blipFill>
        <p:spPr bwMode="auto">
          <a:xfrm>
            <a:off x="10479314" y="1105573"/>
            <a:ext cx="1003300" cy="11982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27719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854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739B5BA-A7F2-46F9-BE1E-25B64AACEC6E}"/>
              </a:ext>
            </a:extLst>
          </p:cNvPr>
          <p:cNvSpPr txBox="1"/>
          <p:nvPr/>
        </p:nvSpPr>
        <p:spPr>
          <a:xfrm>
            <a:off x="464024" y="2375596"/>
            <a:ext cx="10727139" cy="1569660"/>
          </a:xfrm>
          <a:prstGeom prst="rect">
            <a:avLst/>
          </a:prstGeom>
          <a:noFill/>
        </p:spPr>
        <p:txBody>
          <a:bodyPr wrap="square" rtlCol="0">
            <a:spAutoFit/>
          </a:bodyPr>
          <a:lstStyle/>
          <a:p>
            <a:pPr algn="ctr"/>
            <a:r>
              <a:rPr lang="es-MX" sz="9600" b="1" u="sng" dirty="0">
                <a:solidFill>
                  <a:srgbClr val="002060"/>
                </a:solidFill>
                <a:latin typeface="Archer Light"/>
              </a:rPr>
              <a:t>REVISIÓN</a:t>
            </a:r>
            <a:endParaRPr lang="es-PE" sz="9600" b="1" dirty="0">
              <a:solidFill>
                <a:srgbClr val="002060"/>
              </a:solidFill>
              <a:latin typeface="Archer Light"/>
            </a:endParaRPr>
          </a:p>
        </p:txBody>
      </p:sp>
    </p:spTree>
    <p:extLst>
      <p:ext uri="{BB962C8B-B14F-4D97-AF65-F5344CB8AC3E}">
        <p14:creationId xmlns:p14="http://schemas.microsoft.com/office/powerpoint/2010/main" val="1309690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739B5BA-A7F2-46F9-BE1E-25B64AACEC6E}"/>
              </a:ext>
            </a:extLst>
          </p:cNvPr>
          <p:cNvSpPr txBox="1"/>
          <p:nvPr/>
        </p:nvSpPr>
        <p:spPr>
          <a:xfrm>
            <a:off x="846160" y="1993458"/>
            <a:ext cx="9676697" cy="3785652"/>
          </a:xfrm>
          <a:prstGeom prst="rect">
            <a:avLst/>
          </a:prstGeom>
          <a:noFill/>
        </p:spPr>
        <p:txBody>
          <a:bodyPr wrap="square" rtlCol="0">
            <a:spAutoFit/>
          </a:bodyPr>
          <a:lstStyle/>
          <a:p>
            <a:pPr algn="ctr"/>
            <a:r>
              <a:rPr lang="es-MX" sz="8000" b="1" dirty="0">
                <a:solidFill>
                  <a:srgbClr val="002060"/>
                </a:solidFill>
                <a:latin typeface="Archer Light"/>
              </a:rPr>
              <a:t>¿RECUERDAS LO QUE VIMOS LA SESIÓN PASADA?</a:t>
            </a:r>
            <a:endParaRPr lang="es-PE" sz="8000" b="1" dirty="0">
              <a:solidFill>
                <a:srgbClr val="002060"/>
              </a:solidFill>
              <a:latin typeface="Archer Light"/>
            </a:endParaRPr>
          </a:p>
        </p:txBody>
      </p:sp>
      <p:pic>
        <p:nvPicPr>
          <p:cNvPr id="5" name="Imagen 4">
            <a:extLst>
              <a:ext uri="{FF2B5EF4-FFF2-40B4-BE49-F238E27FC236}">
                <a16:creationId xmlns:a16="http://schemas.microsoft.com/office/drawing/2014/main" id="{D82AA1C3-C1CD-41CF-8229-AB8969F6A923}"/>
              </a:ext>
            </a:extLst>
          </p:cNvPr>
          <p:cNvPicPr>
            <a:picLocks noChangeAspect="1"/>
          </p:cNvPicPr>
          <p:nvPr/>
        </p:nvPicPr>
        <p:blipFill rotWithShape="1">
          <a:blip r:embed="rId2">
            <a:extLst>
              <a:ext uri="{28A0092B-C50C-407E-A947-70E740481C1C}">
                <a14:useLocalDpi xmlns:a14="http://schemas.microsoft.com/office/drawing/2010/main" val="0"/>
              </a:ext>
            </a:extLst>
          </a:blip>
          <a:srcRect l="30028" t="3776" r="27175"/>
          <a:stretch/>
        </p:blipFill>
        <p:spPr>
          <a:xfrm>
            <a:off x="10522858" y="1286219"/>
            <a:ext cx="1030514" cy="1414477"/>
          </a:xfrm>
          <a:prstGeom prst="rect">
            <a:avLst/>
          </a:prstGeom>
        </p:spPr>
      </p:pic>
    </p:spTree>
    <p:extLst>
      <p:ext uri="{BB962C8B-B14F-4D97-AF65-F5344CB8AC3E}">
        <p14:creationId xmlns:p14="http://schemas.microsoft.com/office/powerpoint/2010/main" val="2158949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80">
                                          <p:stCondLst>
                                            <p:cond delay="0"/>
                                          </p:stCondLst>
                                        </p:cTn>
                                        <p:tgtEl>
                                          <p:spTgt spid="5"/>
                                        </p:tgtEl>
                                      </p:cBhvr>
                                    </p:animEffect>
                                    <p:anim calcmode="lin" valueType="num">
                                      <p:cBhvr>
                                        <p:cTn id="2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9" dur="26">
                                          <p:stCondLst>
                                            <p:cond delay="650"/>
                                          </p:stCondLst>
                                        </p:cTn>
                                        <p:tgtEl>
                                          <p:spTgt spid="5"/>
                                        </p:tgtEl>
                                      </p:cBhvr>
                                      <p:to x="100000" y="60000"/>
                                    </p:animScale>
                                    <p:animScale>
                                      <p:cBhvr>
                                        <p:cTn id="30" dur="166" decel="50000">
                                          <p:stCondLst>
                                            <p:cond delay="676"/>
                                          </p:stCondLst>
                                        </p:cTn>
                                        <p:tgtEl>
                                          <p:spTgt spid="5"/>
                                        </p:tgtEl>
                                      </p:cBhvr>
                                      <p:to x="100000" y="100000"/>
                                    </p:animScale>
                                    <p:animScale>
                                      <p:cBhvr>
                                        <p:cTn id="31" dur="26">
                                          <p:stCondLst>
                                            <p:cond delay="1312"/>
                                          </p:stCondLst>
                                        </p:cTn>
                                        <p:tgtEl>
                                          <p:spTgt spid="5"/>
                                        </p:tgtEl>
                                      </p:cBhvr>
                                      <p:to x="100000" y="80000"/>
                                    </p:animScale>
                                    <p:animScale>
                                      <p:cBhvr>
                                        <p:cTn id="32" dur="166" decel="50000">
                                          <p:stCondLst>
                                            <p:cond delay="1338"/>
                                          </p:stCondLst>
                                        </p:cTn>
                                        <p:tgtEl>
                                          <p:spTgt spid="5"/>
                                        </p:tgtEl>
                                      </p:cBhvr>
                                      <p:to x="100000" y="100000"/>
                                    </p:animScale>
                                    <p:animScale>
                                      <p:cBhvr>
                                        <p:cTn id="33" dur="26">
                                          <p:stCondLst>
                                            <p:cond delay="1642"/>
                                          </p:stCondLst>
                                        </p:cTn>
                                        <p:tgtEl>
                                          <p:spTgt spid="5"/>
                                        </p:tgtEl>
                                      </p:cBhvr>
                                      <p:to x="100000" y="90000"/>
                                    </p:animScale>
                                    <p:animScale>
                                      <p:cBhvr>
                                        <p:cTn id="34" dur="166" decel="50000">
                                          <p:stCondLst>
                                            <p:cond delay="1668"/>
                                          </p:stCondLst>
                                        </p:cTn>
                                        <p:tgtEl>
                                          <p:spTgt spid="5"/>
                                        </p:tgtEl>
                                      </p:cBhvr>
                                      <p:to x="100000" y="100000"/>
                                    </p:animScale>
                                    <p:animScale>
                                      <p:cBhvr>
                                        <p:cTn id="35" dur="26">
                                          <p:stCondLst>
                                            <p:cond delay="1808"/>
                                          </p:stCondLst>
                                        </p:cTn>
                                        <p:tgtEl>
                                          <p:spTgt spid="5"/>
                                        </p:tgtEl>
                                      </p:cBhvr>
                                      <p:to x="100000" y="95000"/>
                                    </p:animScale>
                                    <p:animScale>
                                      <p:cBhvr>
                                        <p:cTn id="3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6" y="2017486"/>
            <a:ext cx="10074728" cy="798286"/>
          </a:xfrm>
        </p:spPr>
        <p:txBody>
          <a:bodyPr/>
          <a:lstStyle/>
          <a:p>
            <a:r>
              <a:rPr lang="es-MX" sz="3300" b="0" dirty="0">
                <a:sym typeface="Wingdings" panose="05000000000000000000" pitchFamily="2" charset="2"/>
              </a:rPr>
              <a:t>Hablamos sobre: </a:t>
            </a:r>
            <a:r>
              <a:rPr lang="es-MX" sz="3300" dirty="0">
                <a:sym typeface="Wingdings" panose="05000000000000000000" pitchFamily="2" charset="2"/>
              </a:rPr>
              <a:t>Un ideal por el cual dar la vida….</a:t>
            </a:r>
            <a:endParaRPr lang="es-PE" sz="3300" dirty="0">
              <a:latin typeface="+mn-lt"/>
            </a:endParaRPr>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1107018"/>
            <a:ext cx="9540084" cy="600164"/>
          </a:xfrm>
          <a:prstGeom prst="rect">
            <a:avLst/>
          </a:prstGeom>
          <a:noFill/>
        </p:spPr>
        <p:txBody>
          <a:bodyPr wrap="square" rtlCol="0">
            <a:spAutoFit/>
          </a:bodyPr>
          <a:lstStyle/>
          <a:p>
            <a:r>
              <a:rPr lang="es-MX" sz="3300" b="1" u="sng" dirty="0">
                <a:solidFill>
                  <a:srgbClr val="002060"/>
                </a:solidFill>
                <a:latin typeface="Archer Light"/>
              </a:rPr>
              <a:t>MUY BIEN…!!!</a:t>
            </a:r>
            <a:endParaRPr lang="es-PE" sz="3300" b="1" dirty="0">
              <a:solidFill>
                <a:srgbClr val="002060"/>
              </a:solidFill>
              <a:latin typeface="Archer Light"/>
            </a:endParaRPr>
          </a:p>
        </p:txBody>
      </p:sp>
      <p:sp>
        <p:nvSpPr>
          <p:cNvPr id="4" name="Título 1">
            <a:extLst>
              <a:ext uri="{FF2B5EF4-FFF2-40B4-BE49-F238E27FC236}">
                <a16:creationId xmlns:a16="http://schemas.microsoft.com/office/drawing/2014/main" id="{67B0555C-6435-43A7-9439-6C5B26B77ED4}"/>
              </a:ext>
            </a:extLst>
          </p:cNvPr>
          <p:cNvSpPr txBox="1">
            <a:spLocks/>
          </p:cNvSpPr>
          <p:nvPr/>
        </p:nvSpPr>
        <p:spPr>
          <a:xfrm>
            <a:off x="1856096" y="3307689"/>
            <a:ext cx="9626517" cy="798287"/>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rgbClr val="000056"/>
                </a:solidFill>
                <a:latin typeface="Archer Light" pitchFamily="50" charset="0"/>
                <a:ea typeface="+mj-ea"/>
                <a:cs typeface="+mj-cs"/>
              </a:defRPr>
            </a:lvl1pPr>
          </a:lstStyle>
          <a:p>
            <a:pPr algn="r"/>
            <a:r>
              <a:rPr lang="es-MX" sz="3300" b="0" dirty="0">
                <a:sym typeface="Wingdings" panose="05000000000000000000" pitchFamily="2" charset="2"/>
              </a:rPr>
              <a:t>Pero entendimos realmente en qué consistía esto?</a:t>
            </a:r>
            <a:endParaRPr lang="es-PE" sz="3300" dirty="0">
              <a:latin typeface="+mn-lt"/>
            </a:endParaRPr>
          </a:p>
        </p:txBody>
      </p:sp>
      <p:sp>
        <p:nvSpPr>
          <p:cNvPr id="5" name="Título 1">
            <a:extLst>
              <a:ext uri="{FF2B5EF4-FFF2-40B4-BE49-F238E27FC236}">
                <a16:creationId xmlns:a16="http://schemas.microsoft.com/office/drawing/2014/main" id="{C16730B3-F7C9-4D5B-8866-17AD1872F7DA}"/>
              </a:ext>
            </a:extLst>
          </p:cNvPr>
          <p:cNvSpPr txBox="1">
            <a:spLocks/>
          </p:cNvSpPr>
          <p:nvPr/>
        </p:nvSpPr>
        <p:spPr>
          <a:xfrm>
            <a:off x="709385" y="4554778"/>
            <a:ext cx="10074729" cy="174442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rgbClr val="000056"/>
                </a:solidFill>
                <a:latin typeface="Archer Light" pitchFamily="50" charset="0"/>
                <a:ea typeface="+mj-ea"/>
                <a:cs typeface="+mj-cs"/>
              </a:defRPr>
            </a:lvl1pPr>
          </a:lstStyle>
          <a:p>
            <a:r>
              <a:rPr lang="es-MX" sz="3300" b="0" dirty="0">
                <a:sym typeface="Wingdings" panose="05000000000000000000" pitchFamily="2" charset="2"/>
              </a:rPr>
              <a:t>Somos capaces de amar verdaderamente algo o a alguien, que estemos dispuestos a darlo todo por esa persona o por ese ideal?</a:t>
            </a:r>
            <a:endParaRPr lang="es-PE" sz="3300" dirty="0">
              <a:latin typeface="+mn-lt"/>
            </a:endParaRPr>
          </a:p>
        </p:txBody>
      </p:sp>
    </p:spTree>
    <p:extLst>
      <p:ext uri="{BB962C8B-B14F-4D97-AF65-F5344CB8AC3E}">
        <p14:creationId xmlns:p14="http://schemas.microsoft.com/office/powerpoint/2010/main" val="3647438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6" y="2056922"/>
            <a:ext cx="10074728" cy="1074057"/>
          </a:xfrm>
        </p:spPr>
        <p:txBody>
          <a:bodyPr/>
          <a:lstStyle/>
          <a:p>
            <a:r>
              <a:rPr lang="es-MX" sz="3800" b="0" dirty="0">
                <a:sym typeface="Wingdings" panose="05000000000000000000" pitchFamily="2" charset="2"/>
              </a:rPr>
              <a:t>Hoy hablamos sobre: </a:t>
            </a:r>
            <a:r>
              <a:rPr lang="es-MX" sz="3800" dirty="0">
                <a:sym typeface="Wingdings" panose="05000000000000000000" pitchFamily="2" charset="2"/>
              </a:rPr>
              <a:t>La relación del hombre consigo mismo y con Dios…</a:t>
            </a:r>
            <a:endParaRPr lang="es-PE" sz="3800" dirty="0">
              <a:latin typeface="+mn-lt"/>
            </a:endParaRPr>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1107018"/>
            <a:ext cx="10277063" cy="600164"/>
          </a:xfrm>
          <a:prstGeom prst="rect">
            <a:avLst/>
          </a:prstGeom>
          <a:noFill/>
        </p:spPr>
        <p:txBody>
          <a:bodyPr wrap="square" rtlCol="0">
            <a:spAutoFit/>
          </a:bodyPr>
          <a:lstStyle/>
          <a:p>
            <a:r>
              <a:rPr lang="es-MX" sz="3200" b="1" u="sng" dirty="0">
                <a:solidFill>
                  <a:srgbClr val="002060"/>
                </a:solidFill>
                <a:latin typeface="Archer Light"/>
              </a:rPr>
              <a:t>PERFECTO…!!!</a:t>
            </a:r>
            <a:endParaRPr lang="es-PE" sz="3200" b="1" dirty="0">
              <a:solidFill>
                <a:srgbClr val="002060"/>
              </a:solidFill>
              <a:latin typeface="Archer Light"/>
            </a:endParaRPr>
          </a:p>
        </p:txBody>
      </p:sp>
      <p:sp>
        <p:nvSpPr>
          <p:cNvPr id="4" name="Título 1">
            <a:extLst>
              <a:ext uri="{FF2B5EF4-FFF2-40B4-BE49-F238E27FC236}">
                <a16:creationId xmlns:a16="http://schemas.microsoft.com/office/drawing/2014/main" id="{67B0555C-6435-43A7-9439-6C5B26B77ED4}"/>
              </a:ext>
            </a:extLst>
          </p:cNvPr>
          <p:cNvSpPr txBox="1">
            <a:spLocks/>
          </p:cNvSpPr>
          <p:nvPr/>
        </p:nvSpPr>
        <p:spPr>
          <a:xfrm>
            <a:off x="2438400" y="3583262"/>
            <a:ext cx="9102270" cy="798287"/>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rgbClr val="000056"/>
                </a:solidFill>
                <a:latin typeface="Archer Light" pitchFamily="50" charset="0"/>
                <a:ea typeface="+mj-ea"/>
                <a:cs typeface="+mj-cs"/>
              </a:defRPr>
            </a:lvl1pPr>
          </a:lstStyle>
          <a:p>
            <a:pPr algn="r"/>
            <a:r>
              <a:rPr lang="es-MX" sz="3800" b="0" dirty="0">
                <a:sym typeface="Wingdings" panose="05000000000000000000" pitchFamily="2" charset="2"/>
              </a:rPr>
              <a:t>Muy bien…</a:t>
            </a:r>
            <a:endParaRPr lang="es-PE" sz="3800" dirty="0">
              <a:latin typeface="+mn-lt"/>
            </a:endParaRPr>
          </a:p>
        </p:txBody>
      </p:sp>
      <p:sp>
        <p:nvSpPr>
          <p:cNvPr id="5" name="Título 1">
            <a:extLst>
              <a:ext uri="{FF2B5EF4-FFF2-40B4-BE49-F238E27FC236}">
                <a16:creationId xmlns:a16="http://schemas.microsoft.com/office/drawing/2014/main" id="{C16730B3-F7C9-4D5B-8866-17AD1872F7DA}"/>
              </a:ext>
            </a:extLst>
          </p:cNvPr>
          <p:cNvSpPr txBox="1">
            <a:spLocks/>
          </p:cNvSpPr>
          <p:nvPr/>
        </p:nvSpPr>
        <p:spPr>
          <a:xfrm>
            <a:off x="810986" y="4833832"/>
            <a:ext cx="10074729" cy="91715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rgbClr val="000056"/>
                </a:solidFill>
                <a:latin typeface="Archer Light" pitchFamily="50" charset="0"/>
                <a:ea typeface="+mj-ea"/>
                <a:cs typeface="+mj-cs"/>
              </a:defRPr>
            </a:lvl1pPr>
          </a:lstStyle>
          <a:p>
            <a:r>
              <a:rPr lang="es-MX" sz="3800" b="0" dirty="0">
                <a:sym typeface="Wingdings" panose="05000000000000000000" pitchFamily="2" charset="2"/>
              </a:rPr>
              <a:t>Empecemos….!!!</a:t>
            </a:r>
            <a:endParaRPr lang="es-PE" sz="3800" dirty="0">
              <a:latin typeface="+mn-lt"/>
            </a:endParaRPr>
          </a:p>
        </p:txBody>
      </p:sp>
    </p:spTree>
    <p:extLst>
      <p:ext uri="{BB962C8B-B14F-4D97-AF65-F5344CB8AC3E}">
        <p14:creationId xmlns:p14="http://schemas.microsoft.com/office/powerpoint/2010/main" val="985444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611089"/>
            <a:ext cx="9886044" cy="4557486"/>
          </a:xfrm>
        </p:spPr>
        <p:txBody>
          <a:bodyPr/>
          <a:lstStyle/>
          <a:p>
            <a:pPr algn="just"/>
            <a:r>
              <a:rPr lang="es-ES_tradnl" sz="2800" dirty="0"/>
              <a:t>Definitivamente la crisis que experimenta­mos en el mundo actual tiene como primera víctima al hombre mismo. </a:t>
            </a:r>
            <a:br>
              <a:rPr lang="es-ES_tradnl" sz="2800" dirty="0"/>
            </a:br>
            <a:br>
              <a:rPr lang="es-ES_tradnl" sz="2800" dirty="0"/>
            </a:br>
            <a:r>
              <a:rPr lang="es-ES_tradnl" sz="2800" dirty="0"/>
              <a:t>En él, podemos ver los signos de la crisis que, en mayor o menor medida le afectan. Sin embargo, en medio de la situación de vacío e insatisfacción, descubrimos que reluce -más o menos tenue- el brillo de su dignidad y su vocación irre­nunciable. </a:t>
            </a:r>
            <a:br>
              <a:rPr lang="es-ES_tradnl" sz="2800" dirty="0"/>
            </a:br>
            <a:br>
              <a:rPr lang="es-ES_tradnl" sz="2800" dirty="0"/>
            </a:br>
            <a:r>
              <a:rPr lang="es-ES_tradnl" sz="2800" dirty="0"/>
              <a:t>De esta manera se presenta un panorama ambivalente y paradojal pues en el fondo el hambre de infinito del ser humano es un reflejo patente de su identidad más profunda.</a:t>
            </a:r>
            <a:endParaRPr lang="es-PE" sz="2800"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4" y="744167"/>
            <a:ext cx="9886043" cy="600164"/>
          </a:xfrm>
          <a:prstGeom prst="rect">
            <a:avLst/>
          </a:prstGeom>
          <a:noFill/>
        </p:spPr>
        <p:txBody>
          <a:bodyPr wrap="square" rtlCol="0">
            <a:spAutoFit/>
          </a:bodyPr>
          <a:lstStyle/>
          <a:p>
            <a:r>
              <a:rPr lang="es-MX" sz="3300" b="1" u="sng" dirty="0">
                <a:solidFill>
                  <a:srgbClr val="002060"/>
                </a:solidFill>
                <a:latin typeface="Archer Light"/>
              </a:rPr>
              <a:t>INTRODUCCIÓN</a:t>
            </a:r>
            <a:endParaRPr lang="es-PE" sz="3300" b="1" dirty="0">
              <a:solidFill>
                <a:srgbClr val="002060"/>
              </a:solidFill>
              <a:latin typeface="Archer Light"/>
            </a:endParaRPr>
          </a:p>
        </p:txBody>
      </p:sp>
    </p:spTree>
    <p:extLst>
      <p:ext uri="{BB962C8B-B14F-4D97-AF65-F5344CB8AC3E}">
        <p14:creationId xmlns:p14="http://schemas.microsoft.com/office/powerpoint/2010/main" val="318038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524001"/>
            <a:ext cx="9886044" cy="2061032"/>
          </a:xfrm>
        </p:spPr>
        <p:txBody>
          <a:bodyPr/>
          <a:lstStyle/>
          <a:p>
            <a:r>
              <a:rPr lang="es-ES_tradnl" dirty="0"/>
              <a:t>Son numerosos los rasgos que signan la presencia del hombre en el mundo y podemos aproximarnos a ellos desde sus cuatro relaciones: consigo mismo, con Dios, con los demás y con lo creado.</a:t>
            </a:r>
            <a:endParaRPr lang="es-PE"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9886044" cy="600164"/>
          </a:xfrm>
          <a:prstGeom prst="rect">
            <a:avLst/>
          </a:prstGeom>
          <a:noFill/>
        </p:spPr>
        <p:txBody>
          <a:bodyPr wrap="square" rtlCol="0">
            <a:spAutoFit/>
          </a:bodyPr>
          <a:lstStyle/>
          <a:p>
            <a:r>
              <a:rPr lang="es-MX" sz="3300" b="1" u="sng" dirty="0">
                <a:solidFill>
                  <a:srgbClr val="002060"/>
                </a:solidFill>
                <a:latin typeface="Archer Light"/>
              </a:rPr>
              <a:t>INTRODUCCIÓN</a:t>
            </a:r>
            <a:endParaRPr lang="es-PE" sz="3300" b="1" dirty="0">
              <a:solidFill>
                <a:srgbClr val="002060"/>
              </a:solidFill>
              <a:latin typeface="Archer Light"/>
            </a:endParaRPr>
          </a:p>
        </p:txBody>
      </p:sp>
      <p:pic>
        <p:nvPicPr>
          <p:cNvPr id="4" name="Imagen 3">
            <a:extLst>
              <a:ext uri="{FF2B5EF4-FFF2-40B4-BE49-F238E27FC236}">
                <a16:creationId xmlns:a16="http://schemas.microsoft.com/office/drawing/2014/main" id="{A26D4BB8-CCE3-4595-90F8-0E674F5F0D9A}"/>
              </a:ext>
            </a:extLst>
          </p:cNvPr>
          <p:cNvPicPr>
            <a:picLocks noChangeAspect="1"/>
          </p:cNvPicPr>
          <p:nvPr/>
        </p:nvPicPr>
        <p:blipFill rotWithShape="1">
          <a:blip r:embed="rId2"/>
          <a:srcRect t="-2221" b="21179"/>
          <a:stretch/>
        </p:blipFill>
        <p:spPr>
          <a:xfrm>
            <a:off x="8667660" y="3577375"/>
            <a:ext cx="1133460" cy="1297670"/>
          </a:xfrm>
          <a:prstGeom prst="rect">
            <a:avLst/>
          </a:prstGeom>
        </p:spPr>
      </p:pic>
      <p:pic>
        <p:nvPicPr>
          <p:cNvPr id="5122" name="Picture 2" descr="Icono Del Carácter Del Avatar Del Dibujo Del Hombre De Negocios ...">
            <a:extLst>
              <a:ext uri="{FF2B5EF4-FFF2-40B4-BE49-F238E27FC236}">
                <a16:creationId xmlns:a16="http://schemas.microsoft.com/office/drawing/2014/main" id="{B4ABC4DA-BF48-41B7-816E-E366EAAAC7D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359" t="8022" r="8811" b="13228"/>
          <a:stretch/>
        </p:blipFill>
        <p:spPr bwMode="auto">
          <a:xfrm>
            <a:off x="4660963" y="4303483"/>
            <a:ext cx="2027256" cy="206103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Tips para tener una mejor relación consigo mismo | La Opinión">
            <a:extLst>
              <a:ext uri="{FF2B5EF4-FFF2-40B4-BE49-F238E27FC236}">
                <a16:creationId xmlns:a16="http://schemas.microsoft.com/office/drawing/2014/main" id="{E92FB958-A1EC-4B75-8D98-884B6D06235C}"/>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10000" b="90000" l="21060" r="55561"/>
                    </a14:imgEffect>
                    <a14:imgEffect>
                      <a14:saturation sat="0"/>
                    </a14:imgEffect>
                  </a14:imgLayer>
                </a14:imgProps>
              </a:ext>
              <a:ext uri="{28A0092B-C50C-407E-A947-70E740481C1C}">
                <a14:useLocalDpi xmlns:a14="http://schemas.microsoft.com/office/drawing/2010/main" val="0"/>
              </a:ext>
            </a:extLst>
          </a:blip>
          <a:srcRect l="16747" r="40126"/>
          <a:stretch/>
        </p:blipFill>
        <p:spPr bwMode="auto">
          <a:xfrm>
            <a:off x="1536701" y="5333999"/>
            <a:ext cx="878115" cy="145986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Formas de ayudarse a sí misma y de ayudar a los demás - Hesperian ...">
            <a:extLst>
              <a:ext uri="{FF2B5EF4-FFF2-40B4-BE49-F238E27FC236}">
                <a16:creationId xmlns:a16="http://schemas.microsoft.com/office/drawing/2014/main" id="{46726D00-3CF4-4DD1-9E3A-612E70FD246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385" y="3930231"/>
            <a:ext cx="2436585" cy="864988"/>
          </a:xfrm>
          <a:prstGeom prst="rect">
            <a:avLst/>
          </a:prstGeom>
          <a:noFill/>
          <a:extLst>
            <a:ext uri="{909E8E84-426E-40DD-AFC4-6F175D3DCCD1}">
              <a14:hiddenFill xmlns:a14="http://schemas.microsoft.com/office/drawing/2010/main">
                <a:solidFill>
                  <a:srgbClr val="FFFFFF"/>
                </a:solidFill>
              </a14:hiddenFill>
            </a:ext>
          </a:extLst>
        </p:spPr>
      </p:pic>
      <p:pic>
        <p:nvPicPr>
          <p:cNvPr id="6" name="Gráfico 5" descr="Escena de colina">
            <a:extLst>
              <a:ext uri="{FF2B5EF4-FFF2-40B4-BE49-F238E27FC236}">
                <a16:creationId xmlns:a16="http://schemas.microsoft.com/office/drawing/2014/main" id="{B968192C-636D-4EF0-A338-5C81D5F1030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767845" y="5471886"/>
            <a:ext cx="1099064" cy="1099064"/>
          </a:xfrm>
          <a:prstGeom prst="rect">
            <a:avLst/>
          </a:prstGeom>
        </p:spPr>
      </p:pic>
      <p:pic>
        <p:nvPicPr>
          <p:cNvPr id="8" name="Gráfico 7" descr="Flecha curvada en sentido contrario a las agujas del reloj">
            <a:extLst>
              <a:ext uri="{FF2B5EF4-FFF2-40B4-BE49-F238E27FC236}">
                <a16:creationId xmlns:a16="http://schemas.microsoft.com/office/drawing/2014/main" id="{E4C37503-9EF1-4ECA-AE03-F2001531B5C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18395258">
            <a:off x="3490687" y="3846281"/>
            <a:ext cx="914400" cy="914400"/>
          </a:xfrm>
          <a:prstGeom prst="rect">
            <a:avLst/>
          </a:prstGeom>
        </p:spPr>
      </p:pic>
      <p:pic>
        <p:nvPicPr>
          <p:cNvPr id="10" name="Gráfico 9" descr="Flecha curvada en sentido a las agujas del reloj">
            <a:extLst>
              <a:ext uri="{FF2B5EF4-FFF2-40B4-BE49-F238E27FC236}">
                <a16:creationId xmlns:a16="http://schemas.microsoft.com/office/drawing/2014/main" id="{150CBF93-307F-4212-94BA-981CE291C34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16200000">
            <a:off x="3490686" y="5877453"/>
            <a:ext cx="914400" cy="914400"/>
          </a:xfrm>
          <a:prstGeom prst="rect">
            <a:avLst/>
          </a:prstGeom>
        </p:spPr>
      </p:pic>
      <p:pic>
        <p:nvPicPr>
          <p:cNvPr id="12" name="Gráfico 11" descr="Volver RTL">
            <a:extLst>
              <a:ext uri="{FF2B5EF4-FFF2-40B4-BE49-F238E27FC236}">
                <a16:creationId xmlns:a16="http://schemas.microsoft.com/office/drawing/2014/main" id="{5E51BECB-82B2-4F0B-8B1E-8C136AA2EAA2}"/>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228230" y="3891703"/>
            <a:ext cx="914400" cy="914400"/>
          </a:xfrm>
          <a:prstGeom prst="rect">
            <a:avLst/>
          </a:prstGeom>
        </p:spPr>
      </p:pic>
      <p:pic>
        <p:nvPicPr>
          <p:cNvPr id="14" name="Gráfico 13" descr="Flecha ligeramente curva">
            <a:extLst>
              <a:ext uri="{FF2B5EF4-FFF2-40B4-BE49-F238E27FC236}">
                <a16:creationId xmlns:a16="http://schemas.microsoft.com/office/drawing/2014/main" id="{B4CF0A8A-FEAD-4710-A115-DBBF5587E1AB}"/>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217872" y="5879464"/>
            <a:ext cx="914400" cy="914400"/>
          </a:xfrm>
          <a:prstGeom prst="rect">
            <a:avLst/>
          </a:prstGeom>
        </p:spPr>
      </p:pic>
    </p:spTree>
    <p:extLst>
      <p:ext uri="{BB962C8B-B14F-4D97-AF65-F5344CB8AC3E}">
        <p14:creationId xmlns:p14="http://schemas.microsoft.com/office/powerpoint/2010/main" val="3041449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122"/>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5126"/>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5124"/>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9385" y="1498599"/>
            <a:ext cx="9886044" cy="2739575"/>
          </a:xfrm>
        </p:spPr>
        <p:txBody>
          <a:bodyPr/>
          <a:lstStyle/>
          <a:p>
            <a:r>
              <a:rPr lang="es-ES_tradnl" sz="3000" dirty="0"/>
              <a:t>Tomamos esta relación en primer lugar porque la primera experiencia humana es la de la propia mismidad. El hombre antes de encontrarse con ninguna otra realidad, se percibe en un acto de autoconciencia como núcleo de sus otras experiencias.</a:t>
            </a:r>
            <a:endParaRPr lang="es-PE" sz="3000" dirty="0"/>
          </a:p>
        </p:txBody>
      </p:sp>
      <p:sp>
        <p:nvSpPr>
          <p:cNvPr id="3" name="CuadroTexto 2">
            <a:extLst>
              <a:ext uri="{FF2B5EF4-FFF2-40B4-BE49-F238E27FC236}">
                <a16:creationId xmlns:a16="http://schemas.microsoft.com/office/drawing/2014/main" id="{F739B5BA-A7F2-46F9-BE1E-25B64AACEC6E}"/>
              </a:ext>
            </a:extLst>
          </p:cNvPr>
          <p:cNvSpPr txBox="1"/>
          <p:nvPr/>
        </p:nvSpPr>
        <p:spPr>
          <a:xfrm>
            <a:off x="709385" y="744167"/>
            <a:ext cx="10101944" cy="600164"/>
          </a:xfrm>
          <a:prstGeom prst="rect">
            <a:avLst/>
          </a:prstGeom>
          <a:noFill/>
        </p:spPr>
        <p:txBody>
          <a:bodyPr wrap="square" rtlCol="0">
            <a:spAutoFit/>
          </a:bodyPr>
          <a:lstStyle/>
          <a:p>
            <a:r>
              <a:rPr lang="es-MX" sz="3300" b="1" u="sng" dirty="0">
                <a:solidFill>
                  <a:srgbClr val="002060"/>
                </a:solidFill>
                <a:latin typeface="Archer Light"/>
              </a:rPr>
              <a:t>RELACIONES</a:t>
            </a:r>
            <a:r>
              <a:rPr lang="es-MX" sz="3300" b="1" dirty="0">
                <a:solidFill>
                  <a:srgbClr val="002060"/>
                </a:solidFill>
                <a:latin typeface="Archer Light"/>
              </a:rPr>
              <a:t>: CONSIGO MISMO [PRIMERA RUPTURA]</a:t>
            </a:r>
            <a:endParaRPr lang="es-PE" sz="3300" b="1" dirty="0">
              <a:solidFill>
                <a:srgbClr val="002060"/>
              </a:solidFill>
              <a:latin typeface="Archer Light"/>
            </a:endParaRPr>
          </a:p>
        </p:txBody>
      </p:sp>
      <p:pic>
        <p:nvPicPr>
          <p:cNvPr id="4" name="Picture 4" descr="Tips para tener una mejor relación consigo mismo | La Opinión">
            <a:extLst>
              <a:ext uri="{FF2B5EF4-FFF2-40B4-BE49-F238E27FC236}">
                <a16:creationId xmlns:a16="http://schemas.microsoft.com/office/drawing/2014/main" id="{68658B6C-67CE-45CE-A0D4-6F4AA85086CC}"/>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0000" b="90000" l="21060" r="55561"/>
                    </a14:imgEffect>
                    <a14:imgEffect>
                      <a14:saturation sat="0"/>
                    </a14:imgEffect>
                  </a14:imgLayer>
                </a14:imgProps>
              </a:ext>
              <a:ext uri="{28A0092B-C50C-407E-A947-70E740481C1C}">
                <a14:useLocalDpi xmlns:a14="http://schemas.microsoft.com/office/drawing/2010/main" val="0"/>
              </a:ext>
            </a:extLst>
          </a:blip>
          <a:srcRect l="16747" r="40126"/>
          <a:stretch/>
        </p:blipFill>
        <p:spPr bwMode="auto">
          <a:xfrm>
            <a:off x="10811329" y="881156"/>
            <a:ext cx="878115" cy="1459865"/>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08A74469-B934-47CE-B2C4-CD7275A46AFD}"/>
              </a:ext>
            </a:extLst>
          </p:cNvPr>
          <p:cNvSpPr txBox="1"/>
          <p:nvPr/>
        </p:nvSpPr>
        <p:spPr>
          <a:xfrm>
            <a:off x="709385" y="5500918"/>
            <a:ext cx="9203872" cy="1052172"/>
          </a:xfrm>
          <a:prstGeom prst="rect">
            <a:avLst/>
          </a:prstGeom>
        </p:spPr>
        <p:txBody>
          <a:bodyPr vert="horz" lIns="91440" tIns="45720" rIns="91440" bIns="45720" rtlCol="0" anchor="b">
            <a:noAutofit/>
          </a:bodyPr>
          <a:lstStyle>
            <a:lvl1pPr>
              <a:lnSpc>
                <a:spcPct val="90000"/>
              </a:lnSpc>
              <a:spcBef>
                <a:spcPct val="0"/>
              </a:spcBef>
              <a:buNone/>
              <a:defRPr sz="3000" b="1">
                <a:solidFill>
                  <a:srgbClr val="000056"/>
                </a:solidFill>
                <a:latin typeface="Archer Light" pitchFamily="50" charset="0"/>
                <a:ea typeface="+mj-ea"/>
                <a:cs typeface="+mj-cs"/>
              </a:defRPr>
            </a:lvl1pPr>
          </a:lstStyle>
          <a:p>
            <a:r>
              <a:rPr lang="es-ES_tradnl" sz="2000" u="sng" dirty="0"/>
              <a:t>Complemento</a:t>
            </a:r>
            <a:r>
              <a:rPr lang="es-ES_tradnl" sz="2000" dirty="0"/>
              <a:t>: Se lee un fragmento del texto de "</a:t>
            </a:r>
            <a:r>
              <a:rPr lang="es-ES_tradnl" sz="2000" i="1" dirty="0"/>
              <a:t>El hombre light</a:t>
            </a:r>
            <a:r>
              <a:rPr lang="es-ES_tradnl" sz="2000" dirty="0"/>
              <a:t>" de Enrique Rojas. Hacer que se subrayen las características que describan al hombre actual.</a:t>
            </a:r>
            <a:endParaRPr lang="es-PE" sz="2000" dirty="0"/>
          </a:p>
        </p:txBody>
      </p:sp>
    </p:spTree>
    <p:extLst>
      <p:ext uri="{BB962C8B-B14F-4D97-AF65-F5344CB8AC3E}">
        <p14:creationId xmlns:p14="http://schemas.microsoft.com/office/powerpoint/2010/main" val="67437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theme/theme1.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potx" id="{43F56FF2-96DC-4BAF-84E3-6DE849716643}" vid="{E81E3F7B-5381-41F1-93B7-FE89D3BCB44F}"/>
    </a:ext>
  </a:extLst>
</a:theme>
</file>

<file path=docProps/app.xml><?xml version="1.0" encoding="utf-8"?>
<Properties xmlns="http://schemas.openxmlformats.org/officeDocument/2006/extended-properties" xmlns:vt="http://schemas.openxmlformats.org/officeDocument/2006/docPropsVTypes">
  <TotalTime>2472</TotalTime>
  <Words>1444</Words>
  <Application>Microsoft Office PowerPoint</Application>
  <PresentationFormat>Panorámica</PresentationFormat>
  <Paragraphs>43</Paragraphs>
  <Slides>22</Slides>
  <Notes>0</Notes>
  <HiddenSlides>0</HiddenSlides>
  <MMClips>1</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22</vt:i4>
      </vt:variant>
    </vt:vector>
  </HeadingPairs>
  <TitlesOfParts>
    <vt:vector size="28" baseType="lpstr">
      <vt:lpstr>Archer Light</vt:lpstr>
      <vt:lpstr>Arial</vt:lpstr>
      <vt:lpstr>Calibri</vt:lpstr>
      <vt:lpstr>Gotham</vt:lpstr>
      <vt:lpstr>Gotham Black</vt:lpstr>
      <vt:lpstr>1_Tema de Office</vt:lpstr>
      <vt:lpstr>   RELACIÓN DEL HOMBRE CONSIGO MISMO Y CON DIOS   Catequesis de Confirmación   Prof. Dennis Goycochea R.</vt:lpstr>
      <vt:lpstr> EN EL NOMBRE DEL PADRE, DEL HIJO Y DEL ESPÍRITU SANTO   Señor Jesús, te doy gracias porque sé que estás conmigo aunque muchas veces no lo crea, te pido que abras mi corazón a tu Presencia, para que tenga una actitud reverente y conozca más de cerca mi relación contigo.   Santa María, aleja de mí la desconfianza y el miedo a abrirme, para que esta sesión sea un momento de profundizar en mí mismo(a) y de encontrarme con tu Hijo en cada uno de nuestros hermanos.   Padre Nuestro, que estás en el Cielo...    EN EL NOMBRE DEL PADRE, DEL HIJO Y DEL ESPÍRITU SANTO</vt:lpstr>
      <vt:lpstr>Presentación de PowerPoint</vt:lpstr>
      <vt:lpstr>Presentación de PowerPoint</vt:lpstr>
      <vt:lpstr>Hablamos sobre: Un ideal por el cual dar la vida….</vt:lpstr>
      <vt:lpstr>Hoy hablamos sobre: La relación del hombre consigo mismo y con Dios…</vt:lpstr>
      <vt:lpstr>Definitivamente la crisis que experimenta­mos en el mundo actual tiene como primera víctima al hombre mismo.   En él, podemos ver los signos de la crisis que, en mayor o menor medida le afectan. Sin embargo, en medio de la situación de vacío e insatisfacción, descubrimos que reluce -más o menos tenue- el brillo de su dignidad y su vocación irre­nunciable.   De esta manera se presenta un panorama ambivalente y paradojal pues en el fondo el hambre de infinito del ser humano es un reflejo patente de su identidad más profunda.</vt:lpstr>
      <vt:lpstr>Son numerosos los rasgos que signan la presencia del hombre en el mundo y podemos aproximarnos a ellos desde sus cuatro relaciones: consigo mismo, con Dios, con los demás y con lo creado.</vt:lpstr>
      <vt:lpstr>Tomamos esta relación en primer lugar porque la primera experiencia humana es la de la propia mismidad. El hombre antes de encontrarse con ninguna otra realidad, se percibe en un acto de autoconciencia como núcleo de sus otras experiencias.</vt:lpstr>
      <vt:lpstr>«Igual  que en el consumo de ciertos productos, como el tabaco o algunas bebidas o ciertos alimentos se ha puesto de moda el que sean "light" es decir, ligeros o atemperados en su fuerza; del mismo modo se ha ido gestando un tipo de hombre en los últimos años que podrían ser calificados con este adjetivo: "el hombre light".</vt:lpstr>
      <vt:lpstr>¿Cuál  es su perfil psicológico? ¿Cómo podría quedar definido? se trata de un hombre relativamente bien informado pero con escasa formación humanística muy entregado al pragmatismo por una parte y a bastantes tópicos por otra. Todo le interesa, pero en un tono epidérmico.    No es capaz de hacer una síntesis de todo lo que le llega, y en consecuencia, se ha ido convirtien­do en un sujeto trivial, ligero, con poca consistencia, frívolo, que lo acepta todo, pero sin tener unos criterios sólidos en su conducta.    Todo se torna en él etéreo, leve, volátil..., banal, permisivo. Ha visto tantos cambios, tan rápidos y en un tiempo tan corto, que empieza a no saber a qué atenerse, o lo que es lo mismo, se instala en la afirmación de que "todo vale" o "las cosas han cambiado".</vt:lpstr>
      <vt:lpstr>Y  así nos encontramos con un buen profesional en su tema, que conoce bien la tarea que tiene entre manos, pero que fuera de ese contexto flota a la deriva, sin ideas claras, atrapado en un mundo divertido o hacia esa rampa de las revistas del corazón, pero que van haciendo de el un hombre superficial, indiferente, permisivo, en el que  va andando poco a poco un "gran vacío moral".  </vt:lpstr>
      <vt:lpstr>"El  hombre light" no tiene referente, ha perdido el punto de mira alto y está cada vez más perdido entre los grandes interrogantes de la existencia".   Esto se traduce en cosas concretas, que van desde no poder llevar una vida conyugal estable a llevar con dignidad cualquier tipo de compromiso serio.    "Cuando se ha perdido la brújula, lo inmediato es flotar a la deriva, no saber a que atenerse en temas claves de la vida, lo que conduce a la aceptación y canonización de todo"»  </vt:lpstr>
      <vt:lpstr>El fragmento que hemos leído, describe al hombre actual, enumerando algunas características importantes:   Superficial, pragmático, inmediatista, con un afán de abarcar todo pero muy por encima, trivial, frívolo, moral inconsistente, permisivo, sentimental.   Sería importante analizar, si descubres algo de lo descrito en tu persona, y si es así trata de descubrir su origen.</vt:lpstr>
      <vt:lpstr>Vamos a analizar el siguiente vídeo, que es un fragmento representado, tomado del libro “Así habló Zaratustra” de Friedrich Nietzsche</vt:lpstr>
      <vt:lpstr>Presentación de PowerPoint</vt:lpstr>
      <vt:lpstr>¿Puedes evidenciar las consecuencias de la lejanía de Dios, de haberlo excluido de los planes humanos?  Entendamos que  "matar" a Dios no implica necesariamente una negación explícita y frontal, basta con ignorarlo, prescin­dir de El, obviarlo de la vida cotidiana.   Hoy en día es sumamente común un cierto ateísmo práctico, una prescindencia de Dios en las decisiones más elementales y cotidianas. Es lo que llamamos secularismo. </vt:lpstr>
      <vt:lpstr>Pero las consecuencias de esta lejanía impactan directamente sobre el mismo hombre, que pierde el sentido de su vida y se desorienta por completo.    La comprensión de Dios se relativiza, se distorsiona o se banaliza.      Pero lo que más se debe resaltar es el hambre de Dios que se manifiesta en el corazón del hombre, su necesidad profunda de trascendencia e infinito.    El hombre se experimenta como un peregrino errante y sediento que no puede encontrar reposo hasta no abrir su corazón al Señor de la Vida.  [“Nos hiciste Señor para Ti, y nuestro corazón estará inquieto hasta que descanse en Ti…” – san Agustín ]</vt:lpstr>
      <vt:lpstr>Descubro fundamentalmente dos  situaciones de ruptura en mi vida:  conmigo mismo y con Dios.   Tengo sin embargo, en lo más  profundo del  CORAZÓN un hambre  de infini­to que sólo puede ser saciado por Dios.</vt:lpstr>
      <vt:lpstr>Hacer un examen de conciencia escrito con el esquema de las dos primeras rupturas y colocar al lado de cada una, la actitud reconciliativa correspondiente.</vt:lpstr>
      <vt:lpstr> EN EL NOMBRE DEL PADRE, DEL HIJO Y DEL ESPÍRITU SANTO   Señor Jesús, te quiero dar gracias por todo lo que he podido aprender hoy en esta sesión, ayúdame a ser más sensible de corazón para darme cuenta en lo que estoy fallando, dame la fuerza para poder cambiar.  Te pido que cuides siempre a mi familia y a los seres que quiero.   Padre Nuestro, que estás en el Cielo...    EN EL NOMBRE DEL PADRE, DEL HIJO Y DEL ESPÍRITU SANTO</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user</dc:creator>
  <cp:lastModifiedBy>Dennis Goycochea Reynoso</cp:lastModifiedBy>
  <cp:revision>189</cp:revision>
  <dcterms:created xsi:type="dcterms:W3CDTF">2017-06-27T13:01:09Z</dcterms:created>
  <dcterms:modified xsi:type="dcterms:W3CDTF">2020-05-05T21:48:47Z</dcterms:modified>
</cp:coreProperties>
</file>