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97" r:id="rId2"/>
  </p:sldMasterIdLst>
  <p:notesMasterIdLst>
    <p:notesMasterId r:id="rId19"/>
  </p:notesMasterIdLst>
  <p:sldIdLst>
    <p:sldId id="269" r:id="rId3"/>
    <p:sldId id="270" r:id="rId4"/>
    <p:sldId id="257" r:id="rId5"/>
    <p:sldId id="268" r:id="rId6"/>
    <p:sldId id="273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72" r:id="rId16"/>
    <p:sldId id="274" r:id="rId17"/>
    <p:sldId id="2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547BE-75E2-4565-96E9-0D7440DCE7B7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PE"/>
        </a:p>
      </dgm:t>
    </dgm:pt>
    <dgm:pt modelId="{6A9254B4-9980-4F88-9A2A-E10E4408C718}">
      <dgm:prSet phldrT="[Texto]"/>
      <dgm:spPr>
        <a:xfrm>
          <a:off x="592647" y="404219"/>
          <a:ext cx="9663173" cy="808859"/>
        </a:xfr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es-PE" b="0" i="0" u="none" strike="noStrike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Envía tu tarea de retorno por el </a:t>
          </a:r>
          <a:r>
            <a:rPr lang="es-PE" b="0" i="0" u="none" strike="noStrike" cap="none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Sieweb</a:t>
          </a:r>
          <a:r>
            <a:rPr lang="es-PE" b="0" i="0" u="none" strike="noStrike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 </a:t>
          </a:r>
          <a:r>
            <a:rPr lang="es-PE" b="0" i="0" u="none" strike="noStrike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con el siguiente título: Apellidos, nombres -Área -Título de la tarea </a:t>
          </a:r>
          <a:r>
            <a:rPr lang="en-US" b="0" i="0" u="none" strike="noStrike" cap="none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Ejemplo</a:t>
          </a:r>
          <a:r>
            <a:rPr lang="en-US" b="0" i="0" u="none" strike="noStrike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: Alvarez Abad, Katya</a:t>
          </a:r>
          <a:r>
            <a:rPr lang="es-PE" b="0" i="0" u="none" strike="noStrike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- Debate, Ciudadanía y Cívica– Diversidad Cultural y Relaciones Interculturales</a:t>
          </a:r>
          <a:endParaRPr lang="es-PE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5C6AF2F-4754-452C-9BFF-F35DD5B1F1F7}" type="parTrans" cxnId="{4B49C33E-B1E4-43B6-A283-5A3CCFD3176D}">
      <dgm:prSet/>
      <dgm:spPr/>
      <dgm:t>
        <a:bodyPr/>
        <a:lstStyle/>
        <a:p>
          <a:endParaRPr lang="es-PE"/>
        </a:p>
      </dgm:t>
    </dgm:pt>
    <dgm:pt modelId="{EBDE0638-4F83-4FCD-BA73-9CB90B0287FC}" type="sibTrans" cxnId="{4B49C33E-B1E4-43B6-A283-5A3CCFD3176D}">
      <dgm:prSet/>
      <dgm:spPr>
        <a:xfrm>
          <a:off x="-5944978" y="-909741"/>
          <a:ext cx="7077281" cy="7077281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254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s-PE"/>
        </a:p>
      </dgm:t>
    </dgm:pt>
    <dgm:pt modelId="{95BBE42B-A75B-4E49-96DE-DD28955A0197}">
      <dgm:prSet phldrT="[Texto]"/>
      <dgm:spPr>
        <a:xfrm>
          <a:off x="1056385" y="1617719"/>
          <a:ext cx="9199435" cy="808859"/>
        </a:xfr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P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Retorna tu tarea hasta el martes 14 de abril (20:00 horas).</a:t>
          </a:r>
          <a:endParaRPr lang="es-PE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B565D22-6C4E-4166-AF43-297D8C82822C}" type="parTrans" cxnId="{539DC768-6CD7-435C-889E-3BE6746BDE73}">
      <dgm:prSet/>
      <dgm:spPr/>
      <dgm:t>
        <a:bodyPr/>
        <a:lstStyle/>
        <a:p>
          <a:endParaRPr lang="es-PE"/>
        </a:p>
      </dgm:t>
    </dgm:pt>
    <dgm:pt modelId="{FF6AA020-3E1B-4264-BF19-0BF58579A95F}" type="sibTrans" cxnId="{539DC768-6CD7-435C-889E-3BE6746BDE73}">
      <dgm:prSet/>
      <dgm:spPr/>
      <dgm:t>
        <a:bodyPr/>
        <a:lstStyle/>
        <a:p>
          <a:endParaRPr lang="es-PE"/>
        </a:p>
      </dgm:t>
    </dgm:pt>
    <dgm:pt modelId="{80C4E0BB-D86D-42B9-9424-36084DB62477}">
      <dgm:prSet phldrT="[Texto]"/>
      <dgm:spPr>
        <a:xfrm>
          <a:off x="1056385" y="2831219"/>
          <a:ext cx="9199435" cy="808859"/>
        </a:xfr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P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Recibirás la retroalimentación de la misma hasta el lunes 20 de abril.</a:t>
          </a:r>
          <a:endParaRPr lang="es-PE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07D6A0F-A6A1-4A05-B5F1-B38FF6B6417B}" type="parTrans" cxnId="{AF541CA2-6750-46CF-BE67-AE43DFF8CF9F}">
      <dgm:prSet/>
      <dgm:spPr/>
      <dgm:t>
        <a:bodyPr/>
        <a:lstStyle/>
        <a:p>
          <a:endParaRPr lang="es-PE"/>
        </a:p>
      </dgm:t>
    </dgm:pt>
    <dgm:pt modelId="{EEC4EC2C-034C-42F1-A87A-C1DB4E05CBAF}" type="sibTrans" cxnId="{AF541CA2-6750-46CF-BE67-AE43DFF8CF9F}">
      <dgm:prSet/>
      <dgm:spPr/>
      <dgm:t>
        <a:bodyPr/>
        <a:lstStyle/>
        <a:p>
          <a:endParaRPr lang="es-PE"/>
        </a:p>
      </dgm:t>
    </dgm:pt>
    <dgm:pt modelId="{78A3CD7E-60DC-4C9A-AE2A-38D258C0325B}">
      <dgm:prSet phldrT="[Texto]"/>
      <dgm:spPr>
        <a:xfrm>
          <a:off x="592647" y="4044719"/>
          <a:ext cx="9663173" cy="808859"/>
        </a:xfr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s-P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Ante cualquier duda puedes escribirme a través del foro.</a:t>
          </a:r>
          <a:endParaRPr lang="es-PE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4ED6003-77A6-4A32-B2CF-01078A9DE4B9}" type="parTrans" cxnId="{77049997-30D9-4F7A-BC2F-7E22B06AA7E9}">
      <dgm:prSet/>
      <dgm:spPr/>
      <dgm:t>
        <a:bodyPr/>
        <a:lstStyle/>
        <a:p>
          <a:endParaRPr lang="es-PE"/>
        </a:p>
      </dgm:t>
    </dgm:pt>
    <dgm:pt modelId="{2B2BCB88-4644-4A0B-A5AE-CED2A11C03CB}" type="sibTrans" cxnId="{77049997-30D9-4F7A-BC2F-7E22B06AA7E9}">
      <dgm:prSet/>
      <dgm:spPr/>
      <dgm:t>
        <a:bodyPr/>
        <a:lstStyle/>
        <a:p>
          <a:endParaRPr lang="es-PE"/>
        </a:p>
      </dgm:t>
    </dgm:pt>
    <dgm:pt modelId="{1CF74047-C886-4632-B46C-440C2C1DBBC1}" type="pres">
      <dgm:prSet presAssocID="{550547BE-75E2-4565-96E9-0D7440DCE7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E1803C10-D82C-4272-9372-576A0EC5A192}" type="pres">
      <dgm:prSet presAssocID="{6A9254B4-9980-4F88-9A2A-E10E4408C718}" presName="parentText" presStyleLbl="node1" presStyleIdx="0" presStyleCnt="4" custLinFactNeighborX="17236" custLinFactNeighborY="-94143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PE"/>
        </a:p>
      </dgm:t>
    </dgm:pt>
    <dgm:pt modelId="{3CF1AEEF-396A-4596-983E-CCE22AFBA028}" type="pres">
      <dgm:prSet presAssocID="{EBDE0638-4F83-4FCD-BA73-9CB90B0287FC}" presName="spacer" presStyleCnt="0"/>
      <dgm:spPr/>
    </dgm:pt>
    <dgm:pt modelId="{4D89BE28-00F8-4E23-9534-083694B87E6E}" type="pres">
      <dgm:prSet presAssocID="{95BBE42B-A75B-4E49-96DE-DD28955A0197}" presName="parentText" presStyleLbl="node1" presStyleIdx="1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PE"/>
        </a:p>
      </dgm:t>
    </dgm:pt>
    <dgm:pt modelId="{8EF73CA0-266D-4255-9463-D68078A70B1C}" type="pres">
      <dgm:prSet presAssocID="{FF6AA020-3E1B-4264-BF19-0BF58579A95F}" presName="spacer" presStyleCnt="0"/>
      <dgm:spPr/>
    </dgm:pt>
    <dgm:pt modelId="{93849A50-252D-4FC9-8988-1EF56CFDB1BD}" type="pres">
      <dgm:prSet presAssocID="{80C4E0BB-D86D-42B9-9424-36084DB62477}" presName="parentText" presStyleLbl="node1" presStyleIdx="2" presStyleCnt="4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PE"/>
        </a:p>
      </dgm:t>
    </dgm:pt>
    <dgm:pt modelId="{B59D414F-8BA3-429A-B98C-4F82C1965EBC}" type="pres">
      <dgm:prSet presAssocID="{EEC4EC2C-034C-42F1-A87A-C1DB4E05CBAF}" presName="spacer" presStyleCnt="0"/>
      <dgm:spPr/>
    </dgm:pt>
    <dgm:pt modelId="{382F3531-2D4D-4BE4-85D0-8C500FC4AF85}" type="pres">
      <dgm:prSet presAssocID="{78A3CD7E-60DC-4C9A-AE2A-38D258C0325B}" presName="parentText" presStyleLbl="node1" presStyleIdx="3" presStyleCnt="4" custLinFactY="94322" custLinFactNeighborX="194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PE"/>
        </a:p>
      </dgm:t>
    </dgm:pt>
  </dgm:ptLst>
  <dgm:cxnLst>
    <dgm:cxn modelId="{A7B84AEA-10C3-4250-8ACC-84716E5E5BE3}" type="presOf" srcId="{6A9254B4-9980-4F88-9A2A-E10E4408C718}" destId="{E1803C10-D82C-4272-9372-576A0EC5A192}" srcOrd="0" destOrd="0" presId="urn:microsoft.com/office/officeart/2005/8/layout/vList2"/>
    <dgm:cxn modelId="{4B49C33E-B1E4-43B6-A283-5A3CCFD3176D}" srcId="{550547BE-75E2-4565-96E9-0D7440DCE7B7}" destId="{6A9254B4-9980-4F88-9A2A-E10E4408C718}" srcOrd="0" destOrd="0" parTransId="{65C6AF2F-4754-452C-9BFF-F35DD5B1F1F7}" sibTransId="{EBDE0638-4F83-4FCD-BA73-9CB90B0287FC}"/>
    <dgm:cxn modelId="{77049997-30D9-4F7A-BC2F-7E22B06AA7E9}" srcId="{550547BE-75E2-4565-96E9-0D7440DCE7B7}" destId="{78A3CD7E-60DC-4C9A-AE2A-38D258C0325B}" srcOrd="3" destOrd="0" parTransId="{24ED6003-77A6-4A32-B2CF-01078A9DE4B9}" sibTransId="{2B2BCB88-4644-4A0B-A5AE-CED2A11C03CB}"/>
    <dgm:cxn modelId="{2135FA58-CC4E-48A5-8AD0-CB7AA6E4FE6D}" type="presOf" srcId="{550547BE-75E2-4565-96E9-0D7440DCE7B7}" destId="{1CF74047-C886-4632-B46C-440C2C1DBBC1}" srcOrd="0" destOrd="0" presId="urn:microsoft.com/office/officeart/2005/8/layout/vList2"/>
    <dgm:cxn modelId="{78F69682-E201-4F1A-BDB7-78869F299B2D}" type="presOf" srcId="{95BBE42B-A75B-4E49-96DE-DD28955A0197}" destId="{4D89BE28-00F8-4E23-9534-083694B87E6E}" srcOrd="0" destOrd="0" presId="urn:microsoft.com/office/officeart/2005/8/layout/vList2"/>
    <dgm:cxn modelId="{A8FCB307-DD20-4A58-A4BC-F2DF812A6B47}" type="presOf" srcId="{78A3CD7E-60DC-4C9A-AE2A-38D258C0325B}" destId="{382F3531-2D4D-4BE4-85D0-8C500FC4AF85}" srcOrd="0" destOrd="0" presId="urn:microsoft.com/office/officeart/2005/8/layout/vList2"/>
    <dgm:cxn modelId="{FCCFB47F-7E00-40B2-A11C-15275EC18CD9}" type="presOf" srcId="{80C4E0BB-D86D-42B9-9424-36084DB62477}" destId="{93849A50-252D-4FC9-8988-1EF56CFDB1BD}" srcOrd="0" destOrd="0" presId="urn:microsoft.com/office/officeart/2005/8/layout/vList2"/>
    <dgm:cxn modelId="{AF541CA2-6750-46CF-BE67-AE43DFF8CF9F}" srcId="{550547BE-75E2-4565-96E9-0D7440DCE7B7}" destId="{80C4E0BB-D86D-42B9-9424-36084DB62477}" srcOrd="2" destOrd="0" parTransId="{207D6A0F-A6A1-4A05-B5F1-B38FF6B6417B}" sibTransId="{EEC4EC2C-034C-42F1-A87A-C1DB4E05CBAF}"/>
    <dgm:cxn modelId="{539DC768-6CD7-435C-889E-3BE6746BDE73}" srcId="{550547BE-75E2-4565-96E9-0D7440DCE7B7}" destId="{95BBE42B-A75B-4E49-96DE-DD28955A0197}" srcOrd="1" destOrd="0" parTransId="{EB565D22-6C4E-4166-AF43-297D8C82822C}" sibTransId="{FF6AA020-3E1B-4264-BF19-0BF58579A95F}"/>
    <dgm:cxn modelId="{4CF147F7-5D38-4AE7-8268-40F018623026}" type="presParOf" srcId="{1CF74047-C886-4632-B46C-440C2C1DBBC1}" destId="{E1803C10-D82C-4272-9372-576A0EC5A192}" srcOrd="0" destOrd="0" presId="urn:microsoft.com/office/officeart/2005/8/layout/vList2"/>
    <dgm:cxn modelId="{EDABC208-FC05-4AE1-8756-2031EB1735E7}" type="presParOf" srcId="{1CF74047-C886-4632-B46C-440C2C1DBBC1}" destId="{3CF1AEEF-396A-4596-983E-CCE22AFBA028}" srcOrd="1" destOrd="0" presId="urn:microsoft.com/office/officeart/2005/8/layout/vList2"/>
    <dgm:cxn modelId="{0E68DA37-3B9D-418F-8248-D5C98C5B6985}" type="presParOf" srcId="{1CF74047-C886-4632-B46C-440C2C1DBBC1}" destId="{4D89BE28-00F8-4E23-9534-083694B87E6E}" srcOrd="2" destOrd="0" presId="urn:microsoft.com/office/officeart/2005/8/layout/vList2"/>
    <dgm:cxn modelId="{3C76A0BC-A664-4057-9371-3E1AC4EB9483}" type="presParOf" srcId="{1CF74047-C886-4632-B46C-440C2C1DBBC1}" destId="{8EF73CA0-266D-4255-9463-D68078A70B1C}" srcOrd="3" destOrd="0" presId="urn:microsoft.com/office/officeart/2005/8/layout/vList2"/>
    <dgm:cxn modelId="{5988E970-DF8E-48BE-9C5E-94E854F34FFA}" type="presParOf" srcId="{1CF74047-C886-4632-B46C-440C2C1DBBC1}" destId="{93849A50-252D-4FC9-8988-1EF56CFDB1BD}" srcOrd="4" destOrd="0" presId="urn:microsoft.com/office/officeart/2005/8/layout/vList2"/>
    <dgm:cxn modelId="{81A0E7E5-E101-4850-A366-09590A0BC35C}" type="presParOf" srcId="{1CF74047-C886-4632-B46C-440C2C1DBBC1}" destId="{B59D414F-8BA3-429A-B98C-4F82C1965EBC}" srcOrd="5" destOrd="0" presId="urn:microsoft.com/office/officeart/2005/8/layout/vList2"/>
    <dgm:cxn modelId="{A46EF6C0-04E8-447A-97DF-A28EFB83792D}" type="presParOf" srcId="{1CF74047-C886-4632-B46C-440C2C1DBBC1}" destId="{382F3531-2D4D-4BE4-85D0-8C500FC4AF8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03C10-D82C-4272-9372-576A0EC5A192}">
      <dsp:nvSpPr>
        <dsp:cNvPr id="0" name=""/>
        <dsp:cNvSpPr/>
      </dsp:nvSpPr>
      <dsp:spPr>
        <a:xfrm>
          <a:off x="0" y="13869"/>
          <a:ext cx="8294092" cy="911430"/>
        </a:xfrm>
        <a:prstGeom prst="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b="0" i="0" u="none" strike="noStrike" kern="1200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Envía tu tarea de retorno por el </a:t>
          </a:r>
          <a:r>
            <a:rPr lang="es-PE" sz="1900" b="0" i="0" u="none" strike="noStrike" kern="1200" cap="none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Sieweb</a:t>
          </a:r>
          <a:r>
            <a:rPr lang="es-PE" sz="1900" b="0" i="0" u="none" strike="noStrike" kern="1200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 </a:t>
          </a:r>
          <a:r>
            <a:rPr lang="es-PE" sz="1900" b="0" i="0" u="none" strike="noStrike" kern="1200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con el siguiente título: Apellidos, nombres -Área -Título de la tarea </a:t>
          </a:r>
          <a:r>
            <a:rPr lang="en-US" sz="1900" b="0" i="0" u="none" strike="noStrike" kern="1200" cap="none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Ejemplo</a:t>
          </a:r>
          <a:r>
            <a:rPr lang="en-US" sz="1900" b="0" i="0" u="none" strike="noStrike" kern="1200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: Alvarez Abad, Katya</a:t>
          </a:r>
          <a:r>
            <a:rPr lang="es-PE" sz="1900" b="0" i="0" u="none" strike="noStrike" kern="1200" cap="none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Arial"/>
              <a:sym typeface="Arial"/>
            </a:rPr>
            <a:t>- Debate, Ciudadanía y Cívica– Diversidad Cultural y Relaciones Interculturales</a:t>
          </a:r>
          <a:endParaRPr lang="es-PE" sz="19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0" y="13869"/>
        <a:ext cx="8294092" cy="911430"/>
      </dsp:txXfrm>
    </dsp:sp>
    <dsp:sp modelId="{4D89BE28-00F8-4E23-9534-083694B87E6E}">
      <dsp:nvSpPr>
        <dsp:cNvPr id="0" name=""/>
        <dsp:cNvSpPr/>
      </dsp:nvSpPr>
      <dsp:spPr>
        <a:xfrm>
          <a:off x="0" y="1031535"/>
          <a:ext cx="8294092" cy="911430"/>
        </a:xfrm>
        <a:prstGeom prst="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Retorna tu tarea hasta el martes 14 de abril (20:00 horas).</a:t>
          </a:r>
          <a:endParaRPr lang="es-PE" sz="19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0" y="1031535"/>
        <a:ext cx="8294092" cy="911430"/>
      </dsp:txXfrm>
    </dsp:sp>
    <dsp:sp modelId="{93849A50-252D-4FC9-8988-1EF56CFDB1BD}">
      <dsp:nvSpPr>
        <dsp:cNvPr id="0" name=""/>
        <dsp:cNvSpPr/>
      </dsp:nvSpPr>
      <dsp:spPr>
        <a:xfrm>
          <a:off x="0" y="1997685"/>
          <a:ext cx="8294092" cy="911430"/>
        </a:xfrm>
        <a:prstGeom prst="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Recibirás la retroalimentación de la misma hasta el lunes 20 de abril.</a:t>
          </a:r>
          <a:endParaRPr lang="es-PE" sz="19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0" y="1997685"/>
        <a:ext cx="8294092" cy="911430"/>
      </dsp:txXfrm>
    </dsp:sp>
    <dsp:sp modelId="{382F3531-2D4D-4BE4-85D0-8C500FC4AF85}">
      <dsp:nvSpPr>
        <dsp:cNvPr id="0" name=""/>
        <dsp:cNvSpPr/>
      </dsp:nvSpPr>
      <dsp:spPr>
        <a:xfrm>
          <a:off x="0" y="3029220"/>
          <a:ext cx="8294092" cy="911430"/>
        </a:xfrm>
        <a:prstGeom prst="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Ante cualquier duda puedes escribirme a través del foro.</a:t>
          </a:r>
          <a:endParaRPr lang="es-PE" sz="19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0" y="3029220"/>
        <a:ext cx="8294092" cy="911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66894-E87A-4313-A95D-71D50CF5EC81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5EA9B-252E-4CDE-A3E5-59AA76E7028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35784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" name="Google Shape;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28643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9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4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29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78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6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03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19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8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79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51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3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86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58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95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6808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71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7271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693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091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3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4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3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07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9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21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5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A241C-17D2-43BF-9893-582A85A4BCE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46DD0A6-FAB1-4E3D-AD35-91F364224DD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4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TP9b5CoLFY" TargetMode="External"/><Relationship Id="rId5" Type="http://schemas.openxmlformats.org/officeDocument/2006/relationships/image" Target="../media/image18.gif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UlWrqREJ9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/>
        </p:nvSpPr>
        <p:spPr>
          <a:xfrm>
            <a:off x="903749" y="1537474"/>
            <a:ext cx="8697451" cy="45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5400" b="1" i="0" u="none" strike="noStrike" cap="none" dirty="0">
                <a:solidFill>
                  <a:srgbClr val="FFD966"/>
                </a:solidFill>
                <a:latin typeface="Raleway" panose="020B0503030101060003" pitchFamily="34" charset="0"/>
                <a:ea typeface="Raleway"/>
                <a:cs typeface="Raleway"/>
                <a:sym typeface="Raleway"/>
              </a:rPr>
              <a:t>#</a:t>
            </a:r>
            <a:r>
              <a:rPr lang="en-US" sz="5400" b="1" i="0" u="none" strike="noStrike" cap="none" dirty="0" err="1" smtClean="0">
                <a:solidFill>
                  <a:srgbClr val="0000FF"/>
                </a:solidFill>
                <a:latin typeface="Raleway" panose="020B0503030101060003" pitchFamily="34" charset="0"/>
                <a:ea typeface="Raleway"/>
                <a:cs typeface="Raleway"/>
                <a:sym typeface="Raleway"/>
              </a:rPr>
              <a:t>SeguimosAprendiendo</a:t>
            </a:r>
            <a:endParaRPr sz="5400" b="1" i="0" u="none" strike="noStrike" cap="none" dirty="0">
              <a:solidFill>
                <a:srgbClr val="0000FF"/>
              </a:solidFill>
              <a:latin typeface="Raleway" panose="020B0503030101060003" pitchFamily="34" charset="0"/>
              <a:ea typeface="Raleway"/>
              <a:cs typeface="Raleway"/>
              <a:sym typeface="Raleway"/>
            </a:endParaRPr>
          </a:p>
          <a:p>
            <a:pPr marL="0" marR="107552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dk1"/>
              </a:solidFill>
              <a:latin typeface="Raleway" panose="020B0503030101060003" pitchFamily="34" charset="0"/>
            </a:endParaRPr>
          </a:p>
          <a:p>
            <a:pPr marL="0" marR="107552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n-US" sz="2000" b="1" i="0" u="none" strike="noStrike" cap="none" dirty="0">
              <a:solidFill>
                <a:schemeClr val="dk1"/>
              </a:solidFill>
              <a:latin typeface="Raleway" panose="020B0503030101060003" pitchFamily="34" charset="0"/>
              <a:ea typeface="Raleway"/>
              <a:cs typeface="Raleway"/>
              <a:sym typeface="Raleway"/>
            </a:endParaRPr>
          </a:p>
          <a:p>
            <a:pPr marR="107552" lvl="0" algn="ctr">
              <a:buClr>
                <a:schemeClr val="dk1"/>
              </a:buClr>
              <a:buSzPts val="2000"/>
            </a:pPr>
            <a:r>
              <a:rPr lang="en-US" sz="3000" b="1" i="0" u="none" strike="noStrike" cap="none" dirty="0" smtClean="0">
                <a:solidFill>
                  <a:srgbClr val="FF0000"/>
                </a:solidFill>
                <a:latin typeface="Raleway" panose="020B0503030101060003" pitchFamily="34" charset="0"/>
                <a:ea typeface="Raleway"/>
                <a:cs typeface="Raleway"/>
                <a:sym typeface="Raleway"/>
              </a:rPr>
              <a:t>ÁREA :</a:t>
            </a:r>
            <a:r>
              <a:rPr lang="es-PE" sz="3000" b="1" dirty="0">
                <a:solidFill>
                  <a:srgbClr val="FF0000"/>
                </a:solidFill>
                <a:latin typeface="Raleway" panose="020B0503030101060003" pitchFamily="34" charset="0"/>
                <a:ea typeface="Raleway"/>
                <a:cs typeface="Raleway"/>
                <a:sym typeface="Raleway"/>
              </a:rPr>
              <a:t>DEBATE, CIUDADANIA Y CIVICA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</a:pPr>
            <a:r>
              <a:rPr lang="en-US" sz="3600" b="0" i="0" u="none" strike="noStrike" cap="none" dirty="0" smtClean="0">
                <a:latin typeface="Raleway" panose="020B0503030101060003" pitchFamily="34" charset="0"/>
                <a:ea typeface="Raleway"/>
                <a:cs typeface="Raleway"/>
                <a:sym typeface="Raleway"/>
              </a:rPr>
              <a:t>Del  </a:t>
            </a:r>
            <a:r>
              <a:rPr lang="en-US" sz="3600" b="0" i="0" u="none" strike="noStrike" cap="none" dirty="0">
                <a:latin typeface="Raleway" panose="020B0503030101060003" pitchFamily="34" charset="0"/>
                <a:ea typeface="Raleway"/>
                <a:cs typeface="Raleway"/>
                <a:sym typeface="Raleway"/>
              </a:rPr>
              <a:t>30 </a:t>
            </a:r>
            <a:r>
              <a:rPr lang="en-US" sz="3600" b="0" i="0" u="none" strike="noStrike" cap="none" dirty="0" err="1">
                <a:latin typeface="Raleway" panose="020B0503030101060003" pitchFamily="34" charset="0"/>
                <a:ea typeface="Raleway"/>
                <a:cs typeface="Raleway"/>
                <a:sym typeface="Raleway"/>
              </a:rPr>
              <a:t>marzo</a:t>
            </a:r>
            <a:r>
              <a:rPr lang="en-US" sz="3600" b="0" i="0" u="none" strike="noStrike" cap="none" dirty="0">
                <a:latin typeface="Raleway" panose="020B0503030101060003" pitchFamily="34" charset="0"/>
                <a:ea typeface="Raleway"/>
                <a:cs typeface="Raleway"/>
                <a:sym typeface="Raleway"/>
              </a:rPr>
              <a:t> al 8 de abril </a:t>
            </a:r>
            <a:endParaRPr sz="1400" b="0" i="0" u="none" strike="noStrike" cap="none" dirty="0">
              <a:latin typeface="Raleway" panose="020B0503030101060003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Raleway" panose="020B0503030101060003" pitchFamily="34" charset="0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Raleway" panose="020B0503030101060003" pitchFamily="34" charset="0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4255570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3363" y="725038"/>
            <a:ext cx="8282355" cy="2600042"/>
          </a:xfrm>
        </p:spPr>
        <p:txBody>
          <a:bodyPr>
            <a:noAutofit/>
          </a:bodyPr>
          <a:lstStyle/>
          <a:p>
            <a:pPr algn="just"/>
            <a:r>
              <a:rPr lang="es-MX" sz="3600" dirty="0"/>
              <a:t>La cultura es dinámica </a:t>
            </a:r>
            <a:r>
              <a:rPr lang="es-MX" sz="3600" dirty="0" smtClean="0"/>
              <a:t>porque </a:t>
            </a:r>
            <a:r>
              <a:rPr lang="es-MX" sz="3600" dirty="0"/>
              <a:t>cambia a lo largo del </a:t>
            </a:r>
            <a:r>
              <a:rPr lang="es-MX" sz="3600" dirty="0" smtClean="0"/>
              <a:t>tiempo en </a:t>
            </a:r>
            <a:r>
              <a:rPr lang="es-MX" sz="3600" dirty="0"/>
              <a:t>relación a los problemas planteados por el medio natural y social en el que se vive.</a:t>
            </a:r>
            <a:endParaRPr lang="en-US" sz="3600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sp>
        <p:nvSpPr>
          <p:cNvPr id="7" name="Rectángulo 6"/>
          <p:cNvSpPr/>
          <p:nvPr/>
        </p:nvSpPr>
        <p:spPr>
          <a:xfrm>
            <a:off x="2239433" y="6291302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001" y="3166473"/>
            <a:ext cx="2808207" cy="230273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861120" y="517706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sz="1200" dirty="0"/>
              <a:t>Clipart. (s./f.) Recuperado de: https://www.clipart.email/clipart/parents-clipart-gif-58526.html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915677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6650" y="1302120"/>
            <a:ext cx="7217729" cy="7229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b="1" u="sng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RASGOS CENTRALES DE LAS CULTURAS</a:t>
            </a:r>
            <a:endParaRPr lang="en-US" sz="3200" b="1" u="sng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50757" y="2492141"/>
            <a:ext cx="8946541" cy="21663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 smtClean="0"/>
              <a:t>Caracterizan </a:t>
            </a:r>
            <a:r>
              <a:rPr lang="es-MX" sz="3200" dirty="0"/>
              <a:t>a la cultura y son una fuente importante de auto identificación para los individuos.</a:t>
            </a:r>
            <a:endParaRPr lang="en-US" sz="3200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503" y="3869470"/>
            <a:ext cx="2808207" cy="230273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925514" y="603370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sz="1200" dirty="0"/>
              <a:t>Clipart. (s./f.) Recuperado de: https://www.clipart.email/clipart/parents-clipart-gif-58526.html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1872108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41885" y="328255"/>
            <a:ext cx="4519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solidFill>
                  <a:schemeClr val="accent5">
                    <a:lumMod val="50000"/>
                  </a:schemeClr>
                </a:solidFill>
              </a:rPr>
              <a:t>1. La cosmovisión y espiritualidad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2" y="695827"/>
            <a:ext cx="1947485" cy="194748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898395" y="1207905"/>
            <a:ext cx="2321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Dando respuestas a las grandes preguntas de la vida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41885" y="4243880"/>
            <a:ext cx="1916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s-MX" sz="2400" b="1" i="1" dirty="0" smtClean="0">
                <a:solidFill>
                  <a:schemeClr val="accent5">
                    <a:lumMod val="50000"/>
                  </a:schemeClr>
                </a:solidFill>
              </a:rPr>
              <a:t>. La lengua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78667" y="5015210"/>
            <a:ext cx="2602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Con las cuales se expresan las relaciones interpersonales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748235" y="294064"/>
            <a:ext cx="3800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solidFill>
                  <a:schemeClr val="accent5">
                    <a:lumMod val="50000"/>
                  </a:schemeClr>
                </a:solidFill>
              </a:rPr>
              <a:t>3. Las formas de conservar y transmitir conocimientos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820386" y="1207904"/>
            <a:ext cx="2321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No todos los grupos aprenden de la misma forma.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748235" y="4215656"/>
            <a:ext cx="4120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es-MX" sz="2400" b="1" i="1" dirty="0" smtClean="0">
                <a:solidFill>
                  <a:schemeClr val="accent5">
                    <a:lumMod val="50000"/>
                  </a:schemeClr>
                </a:solidFill>
              </a:rPr>
              <a:t>. Lo agradable, lo bello y las expresiones artísticas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760673" y="5153709"/>
            <a:ext cx="232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Varían de acuerdo a las culturas.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019415" y="2495060"/>
            <a:ext cx="2290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solidFill>
                  <a:schemeClr val="accent5">
                    <a:lumMod val="50000"/>
                  </a:schemeClr>
                </a:solidFill>
              </a:rPr>
              <a:t>5. El vivir bien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793656" y="3311795"/>
            <a:ext cx="211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Basado en la felicidad y bienestar.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970" y="4289502"/>
            <a:ext cx="1400445" cy="2320737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330" y="4869267"/>
            <a:ext cx="1806669" cy="1740972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63" y="2999701"/>
            <a:ext cx="1574093" cy="131641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443" y="1125061"/>
            <a:ext cx="2089822" cy="1438992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987147" y="6474381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7300830" y="6441943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8370939" y="2669561"/>
            <a:ext cx="37143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10776" y="2525838"/>
            <a:ext cx="311500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3656713" y="4359090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3673179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7115" y="1317882"/>
            <a:ext cx="4745332" cy="9188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b="1" u="sng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MÁS INFORMACIÓN…</a:t>
            </a:r>
            <a:endParaRPr lang="en-US" sz="3200" b="1" u="sng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JTP9b5CoLF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31471" y="2553227"/>
            <a:ext cx="4572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upo 4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sp>
        <p:nvSpPr>
          <p:cNvPr id="8" name="Rectángulo 7"/>
          <p:cNvSpPr/>
          <p:nvPr/>
        </p:nvSpPr>
        <p:spPr>
          <a:xfrm>
            <a:off x="2239433" y="6291302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245476" y="5124977"/>
            <a:ext cx="7147775" cy="3164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 smtClean="0"/>
              <a:t>Interculturalidad. (2014). Recuperado de: https</a:t>
            </a:r>
            <a:r>
              <a:rPr lang="es-PE" sz="1100" dirty="0"/>
              <a:t>://www.youtube.com/watch?v=JTP9b5CoLFY&amp;feature=youtu.be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443" y="133388"/>
            <a:ext cx="2089822" cy="143899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8536095" y="1594172"/>
            <a:ext cx="37143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1567726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17419647"/>
              </p:ext>
            </p:extLst>
          </p:nvPr>
        </p:nvGraphicFramePr>
        <p:xfrm>
          <a:off x="2731928" y="768472"/>
          <a:ext cx="8294092" cy="394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sp>
        <p:nvSpPr>
          <p:cNvPr id="7" name="Rectángulo 6"/>
          <p:cNvSpPr/>
          <p:nvPr/>
        </p:nvSpPr>
        <p:spPr>
          <a:xfrm>
            <a:off x="2239433" y="6291302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064" y="4204014"/>
            <a:ext cx="2808207" cy="230273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8178084" y="6183579"/>
            <a:ext cx="4670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200" dirty="0"/>
              <a:t>Clipart. (s./f.) Recuperado de: https://www.clipart.email/clipart/parents-clipart-gif-58526.html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286801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Referencias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Pinterest. (s./f.) Multiculturalidad. Recuperado de: https</a:t>
            </a:r>
            <a:r>
              <a:rPr lang="es-PE" dirty="0"/>
              <a:t>://www.pinterest.es/anamaracarrillo/multiculturalidad</a:t>
            </a:r>
            <a:r>
              <a:rPr lang="es-PE" dirty="0" smtClean="0"/>
              <a:t>/</a:t>
            </a:r>
          </a:p>
          <a:p>
            <a:r>
              <a:rPr lang="es-PE" dirty="0" smtClean="0"/>
              <a:t>Clipart. (s./f.) Recuperado de: https</a:t>
            </a:r>
            <a:r>
              <a:rPr lang="es-PE" dirty="0"/>
              <a:t>://www.clipart.email/clipart/parents-clipart-gif-58526.html</a:t>
            </a:r>
          </a:p>
        </p:txBody>
      </p:sp>
    </p:spTree>
    <p:extLst>
      <p:ext uri="{BB962C8B-B14F-4D97-AF65-F5344CB8AC3E}">
        <p14:creationId xmlns:p14="http://schemas.microsoft.com/office/powerpoint/2010/main" val="3441807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89261" y="1931837"/>
            <a:ext cx="72051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b="1" dirty="0" smtClean="0">
                <a:solidFill>
                  <a:schemeClr val="accent2">
                    <a:lumMod val="50000"/>
                  </a:schemeClr>
                </a:solidFill>
              </a:rPr>
              <a:t>DEBATE, CIUDADANIA Y CIVICA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89261" y="3967369"/>
            <a:ext cx="4250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Prof. Miguel Sussoni N.</a:t>
            </a:r>
          </a:p>
        </p:txBody>
      </p:sp>
      <p:sp>
        <p:nvSpPr>
          <p:cNvPr id="6" name="Google Shape;95;g7154120d6a_2_1"/>
          <p:cNvSpPr txBox="1"/>
          <p:nvPr/>
        </p:nvSpPr>
        <p:spPr>
          <a:xfrm>
            <a:off x="764875" y="633114"/>
            <a:ext cx="9438157" cy="1204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1400"/>
              <a:buFont typeface="Arial"/>
              <a:buNone/>
            </a:pPr>
            <a:endParaRPr lang="es-PE" sz="2400" b="1" kern="0" dirty="0" smtClean="0">
              <a:solidFill>
                <a:srgbClr val="FF0000"/>
              </a:solidFill>
              <a:latin typeface="Arial"/>
              <a:cs typeface="Arial"/>
              <a:sym typeface="Arial"/>
            </a:endParaRPr>
          </a:p>
          <a:p>
            <a:pPr algn="ctr">
              <a:buClr>
                <a:srgbClr val="000000"/>
              </a:buClr>
              <a:buSzPts val="1400"/>
              <a:buFont typeface="Arial"/>
              <a:buNone/>
            </a:pPr>
            <a:r>
              <a:rPr lang="es-PE" sz="4800" b="1" kern="0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s-PE" sz="4800" b="1" kern="0" dirty="0" err="1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SeguimosAprendiendo</a:t>
            </a:r>
            <a:endParaRPr lang="es-PE" sz="4800" b="1" kern="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Raleway"/>
              <a:ea typeface="Raleway"/>
              <a:cs typeface="Raleway"/>
              <a:sym typeface="Arial"/>
            </a:endParaRPr>
          </a:p>
          <a:p>
            <a:pPr>
              <a:buClr>
                <a:srgbClr val="000000"/>
              </a:buClr>
              <a:buSzPts val="1800"/>
              <a:buFont typeface="Arial"/>
              <a:buNone/>
            </a:pPr>
            <a:r>
              <a:rPr lang="es-PE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000000"/>
              </a:buClr>
              <a:buSzPts val="1800"/>
              <a:buFont typeface="Arial"/>
              <a:buNone/>
            </a:pPr>
            <a:r>
              <a:rPr lang="es-PE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000000"/>
              </a:buClr>
              <a:buSzPts val="1800"/>
              <a:buFont typeface="Arial"/>
              <a:buNone/>
            </a:pPr>
            <a:r>
              <a:rPr lang="es-PE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s-PE" b="1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</a:t>
            </a:r>
            <a:endParaRPr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444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g7154120d6a_2_1"/>
          <p:cNvSpPr txBox="1"/>
          <p:nvPr/>
        </p:nvSpPr>
        <p:spPr>
          <a:xfrm>
            <a:off x="1852213" y="373156"/>
            <a:ext cx="6713621" cy="128720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SzPts val="1400"/>
            </a:pPr>
            <a:r>
              <a:rPr lang="es-PE" sz="3200" b="1" dirty="0">
                <a:solidFill>
                  <a:srgbClr val="F1C232"/>
                </a:solidFill>
                <a:sym typeface="Raleway"/>
              </a:rPr>
              <a:t>#</a:t>
            </a:r>
            <a:r>
              <a:rPr lang="es-PE" sz="3200" b="1" dirty="0" err="1" smtClean="0">
                <a:solidFill>
                  <a:srgbClr val="0000FF"/>
                </a:solidFill>
                <a:sym typeface="Raleway"/>
              </a:rPr>
              <a:t>SeguimosAprendiendo</a:t>
            </a:r>
            <a:endParaRPr lang="es-PE" sz="3200" b="1" dirty="0">
              <a:solidFill>
                <a:srgbClr val="0000FF"/>
              </a:solidFill>
            </a:endParaRPr>
          </a:p>
          <a:p>
            <a:pPr algn="ctr">
              <a:buSzPts val="1400"/>
            </a:pPr>
            <a:r>
              <a:rPr lang="es-PE" sz="3200" b="1" dirty="0">
                <a:solidFill>
                  <a:srgbClr val="FF0000"/>
                </a:solidFill>
              </a:rPr>
              <a:t>DEBATE, CIUDADANIA Y CIVICA</a:t>
            </a:r>
          </a:p>
        </p:txBody>
      </p:sp>
      <p:sp>
        <p:nvSpPr>
          <p:cNvPr id="5" name="Google Shape;89;p2"/>
          <p:cNvSpPr txBox="1"/>
          <p:nvPr/>
        </p:nvSpPr>
        <p:spPr>
          <a:xfrm>
            <a:off x="840912" y="1411825"/>
            <a:ext cx="10840226" cy="470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107552" lvl="0" algn="just">
              <a:buClr>
                <a:schemeClr val="dk1"/>
              </a:buClr>
              <a:buSzPts val="2000"/>
            </a:pP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Querido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estudiante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agustino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:</a:t>
            </a:r>
          </a:p>
          <a:p>
            <a:pPr marR="107552" lvl="0" algn="just">
              <a:buClr>
                <a:schemeClr val="dk1"/>
              </a:buClr>
              <a:buSzPts val="2000"/>
            </a:pP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Espero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que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te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encuentres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bien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de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salud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y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resguardado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con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tus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seres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queridos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Raleway" panose="020B0503030101060003" pitchFamily="34" charset="0"/>
              </a:rPr>
              <a:t>en</a:t>
            </a:r>
            <a:r>
              <a:rPr lang="en-US" sz="2000" dirty="0">
                <a:solidFill>
                  <a:schemeClr val="dk1"/>
                </a:solidFill>
                <a:latin typeface="Raleway" panose="020B0503030101060003" pitchFamily="34" charset="0"/>
              </a:rPr>
              <a:t> casa. </a:t>
            </a:r>
            <a:endParaRPr lang="es-PE" sz="2000" dirty="0" smtClean="0"/>
          </a:p>
          <a:p>
            <a:pPr marR="107552" algn="just">
              <a:buSzPts val="2000"/>
            </a:pPr>
            <a:r>
              <a:rPr lang="es-PE" sz="2000" dirty="0" smtClean="0"/>
              <a:t>Continuando </a:t>
            </a:r>
            <a:r>
              <a:rPr lang="es-PE" sz="2000" dirty="0"/>
              <a:t>con nuestro trabajo académico </a:t>
            </a:r>
            <a:r>
              <a:rPr lang="es-PE" sz="2000" b="1" dirty="0">
                <a:solidFill>
                  <a:srgbClr val="F1C232"/>
                </a:solidFill>
              </a:rPr>
              <a:t>#</a:t>
            </a:r>
            <a:r>
              <a:rPr lang="es-PE" sz="2000" b="1" dirty="0" err="1" smtClean="0">
                <a:solidFill>
                  <a:srgbClr val="0000FF"/>
                </a:solidFill>
              </a:rPr>
              <a:t>SeguimosAprendiendo</a:t>
            </a:r>
            <a:r>
              <a:rPr lang="es-PE" sz="2000" dirty="0"/>
              <a:t>, he programado del 30 marzo al 8 de abril las siguientes actividades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Te animo a que sigas poniendo todo tu empeño y responsabilidad en este nuevo aprendizaje: </a:t>
            </a:r>
            <a:endParaRPr lang="es-PE" sz="2000" dirty="0" smtClean="0"/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 smtClean="0"/>
              <a:t>Debate, Ciudadanía y Cívica: Creatividad</a:t>
            </a:r>
            <a:endParaRPr lang="es-PE" sz="2000" dirty="0"/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En este PPT, encontrarás actividades que deberás realizar y solo una tarea que deberás retornarla por el </a:t>
            </a:r>
            <a:r>
              <a:rPr lang="es-PE" sz="2000" dirty="0" err="1"/>
              <a:t>S</a:t>
            </a:r>
            <a:r>
              <a:rPr lang="es-PE" sz="2000" dirty="0" err="1" smtClean="0"/>
              <a:t>ieweb</a:t>
            </a:r>
            <a:r>
              <a:rPr lang="es-PE" sz="2000" dirty="0"/>
              <a:t>. además se ha adjuntado la  rúbrica de calificación; por tanto,  tendrá una NOTA.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Lee detenidamente cada diapositiva y responde antes de pasar a la otra .</a:t>
            </a:r>
          </a:p>
          <a:p>
            <a:pPr marR="107552" algn="just">
              <a:buSzPts val="2000"/>
            </a:pPr>
            <a:endParaRPr lang="es-PE" sz="2000" dirty="0"/>
          </a:p>
          <a:p>
            <a:pPr marR="107552" algn="just">
              <a:buSzPts val="2000"/>
            </a:pPr>
            <a:r>
              <a:rPr lang="es-PE" sz="2000" dirty="0"/>
              <a:t>De tener alguna duda, comunícate conmigo a través del </a:t>
            </a:r>
            <a:r>
              <a:rPr lang="es-PE" sz="2000" dirty="0" smtClean="0"/>
              <a:t>foro.</a:t>
            </a:r>
            <a:endParaRPr lang="es-PE" sz="2000" dirty="0"/>
          </a:p>
        </p:txBody>
      </p:sp>
    </p:spTree>
    <p:extLst>
      <p:ext uri="{BB962C8B-B14F-4D97-AF65-F5344CB8AC3E}">
        <p14:creationId xmlns:p14="http://schemas.microsoft.com/office/powerpoint/2010/main" val="291704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61908" y="3178838"/>
            <a:ext cx="4656785" cy="812870"/>
          </a:xfrm>
          <a:gradFill>
            <a:gsLst>
              <a:gs pos="0">
                <a:schemeClr val="tx1"/>
              </a:gs>
              <a:gs pos="74000">
                <a:schemeClr val="tx1"/>
              </a:gs>
              <a:gs pos="83000">
                <a:schemeClr val="tx1"/>
              </a:gs>
              <a:gs pos="100000">
                <a:schemeClr val="tx1"/>
              </a:gs>
            </a:gsLst>
            <a:lin ang="5400000" scaled="1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DIVERSIDAD </a:t>
            </a:r>
            <a:r>
              <a:rPr lang="es-MX" sz="2400" b="1" dirty="0">
                <a:solidFill>
                  <a:schemeClr val="bg1"/>
                </a:solidFill>
              </a:rPr>
              <a:t>CULTURAL Y RELACIONES INTERCULTURALES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759646" y="2350560"/>
            <a:ext cx="2661307" cy="586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600" b="1" dirty="0" smtClean="0">
                <a:solidFill>
                  <a:schemeClr val="tx1"/>
                </a:solidFill>
              </a:rPr>
              <a:t>TEMA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47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pic>
        <p:nvPicPr>
          <p:cNvPr id="1026" name="Picture 2" descr="Yo me quedo en casa. | Domest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97" y="0"/>
            <a:ext cx="10129153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407" y="1163159"/>
            <a:ext cx="1309335" cy="861900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4312429" y="365805"/>
            <a:ext cx="5722008" cy="662858"/>
            <a:chOff x="1744748" y="2421860"/>
            <a:chExt cx="5479311" cy="752186"/>
          </a:xfrm>
        </p:grpSpPr>
        <p:sp>
          <p:nvSpPr>
            <p:cNvPr id="10" name="Rectángulo redondeado 9"/>
            <p:cNvSpPr/>
            <p:nvPr/>
          </p:nvSpPr>
          <p:spPr>
            <a:xfrm>
              <a:off x="1744748" y="2421860"/>
              <a:ext cx="5436494" cy="752186"/>
            </a:xfrm>
            <a:prstGeom prst="roundRect">
              <a:avLst/>
            </a:prstGeom>
            <a:solidFill>
              <a:schemeClr val="tx1">
                <a:lumMod val="50000"/>
                <a:lumOff val="50000"/>
                <a:alpha val="18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400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787565" y="2448699"/>
              <a:ext cx="5436494" cy="69850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s-MX" sz="34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#YOME</a:t>
              </a:r>
              <a:r>
                <a:rPr lang="es-MX" sz="34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QUEDO</a:t>
              </a:r>
              <a:r>
                <a:rPr lang="es-MX" sz="34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ENCASA</a:t>
              </a:r>
              <a:endParaRPr lang="en-US" sz="34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1" name="Rectángulo 10"/>
          <p:cNvSpPr/>
          <p:nvPr/>
        </p:nvSpPr>
        <p:spPr>
          <a:xfrm>
            <a:off x="2062846" y="6427113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584410" y="5303153"/>
            <a:ext cx="7778839" cy="5924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err="1" smtClean="0">
                <a:solidFill>
                  <a:schemeClr val="tx1"/>
                </a:solidFill>
              </a:rPr>
              <a:t>Domestika</a:t>
            </a:r>
            <a:r>
              <a:rPr lang="es-PE" sz="1200" dirty="0" smtClean="0">
                <a:solidFill>
                  <a:schemeClr val="tx1"/>
                </a:solidFill>
              </a:rPr>
              <a:t>. (s./f.) Quédate en casa. Recuperado de: https</a:t>
            </a:r>
            <a:r>
              <a:rPr lang="es-PE" sz="1200" dirty="0">
                <a:solidFill>
                  <a:schemeClr val="tx1"/>
                </a:solidFill>
              </a:rPr>
              <a:t>://</a:t>
            </a:r>
            <a:r>
              <a:rPr lang="es-PE" sz="1200" dirty="0" smtClean="0">
                <a:solidFill>
                  <a:schemeClr val="tx1"/>
                </a:solidFill>
              </a:rPr>
              <a:t>www.domestika.org/es/projects/631908-yo-me-quedo-en-casa</a:t>
            </a:r>
            <a:endParaRPr lang="es-P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21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6098"/>
            <a:ext cx="6138930" cy="3412901"/>
          </a:xfrm>
          <a:prstGeom prst="rect">
            <a:avLst/>
          </a:prstGeom>
          <a:solidFill>
            <a:schemeClr val="bg2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4000" b="1" dirty="0" smtClean="0"/>
              <a:t>COMPETENCIA</a:t>
            </a:r>
          </a:p>
          <a:p>
            <a:pPr algn="ctr"/>
            <a:r>
              <a:rPr lang="es-PE" sz="4000" dirty="0"/>
              <a:t>Convive y participa democráticamente</a:t>
            </a:r>
          </a:p>
          <a:p>
            <a:pPr algn="ctr"/>
            <a:endParaRPr lang="es-PE" dirty="0"/>
          </a:p>
        </p:txBody>
      </p:sp>
      <p:sp>
        <p:nvSpPr>
          <p:cNvPr id="6" name="Rectángulo 5"/>
          <p:cNvSpPr/>
          <p:nvPr/>
        </p:nvSpPr>
        <p:spPr>
          <a:xfrm>
            <a:off x="6138930" y="-1"/>
            <a:ext cx="6053070" cy="3412901"/>
          </a:xfrm>
          <a:prstGeom prst="rect">
            <a:avLst/>
          </a:prstGeom>
          <a:solidFill>
            <a:schemeClr val="bg2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/>
              <a:t>CAPACIDAD</a:t>
            </a:r>
          </a:p>
          <a:p>
            <a:pPr algn="ctr"/>
            <a:r>
              <a:rPr lang="es-PE" sz="4000" dirty="0"/>
              <a:t>Interactúa con todas las personas</a:t>
            </a:r>
          </a:p>
          <a:p>
            <a:pPr algn="ctr"/>
            <a:endParaRPr lang="en-US" sz="4000" b="1" dirty="0"/>
          </a:p>
        </p:txBody>
      </p:sp>
      <p:sp>
        <p:nvSpPr>
          <p:cNvPr id="7" name="Rectángulo 6"/>
          <p:cNvSpPr/>
          <p:nvPr/>
        </p:nvSpPr>
        <p:spPr>
          <a:xfrm>
            <a:off x="0" y="3445099"/>
            <a:ext cx="6138930" cy="3412901"/>
          </a:xfrm>
          <a:prstGeom prst="rect">
            <a:avLst/>
          </a:prstGeom>
          <a:solidFill>
            <a:schemeClr val="bg2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4000" b="1" dirty="0"/>
              <a:t>DESTREZA</a:t>
            </a:r>
          </a:p>
          <a:p>
            <a:pPr algn="ctr"/>
            <a:r>
              <a:rPr lang="es-PE" sz="4000" dirty="0"/>
              <a:t>Evalúa</a:t>
            </a:r>
          </a:p>
          <a:p>
            <a:pPr algn="ctr"/>
            <a:endParaRPr lang="es-PE" dirty="0"/>
          </a:p>
        </p:txBody>
      </p:sp>
      <p:sp>
        <p:nvSpPr>
          <p:cNvPr id="8" name="Rectángulo 7"/>
          <p:cNvSpPr/>
          <p:nvPr/>
        </p:nvSpPr>
        <p:spPr>
          <a:xfrm>
            <a:off x="6138930" y="3445099"/>
            <a:ext cx="6053070" cy="3412901"/>
          </a:xfrm>
          <a:prstGeom prst="rect">
            <a:avLst/>
          </a:prstGeom>
          <a:solidFill>
            <a:schemeClr val="bg2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3200" b="1" dirty="0"/>
              <a:t>PROPÓSITO DE </a:t>
            </a:r>
            <a:r>
              <a:rPr lang="es-PE" sz="3200" b="1" dirty="0" smtClean="0"/>
              <a:t>APRENDIZAJE</a:t>
            </a:r>
          </a:p>
          <a:p>
            <a:pPr algn="ctr"/>
            <a:r>
              <a:rPr lang="es-PE" sz="3200" dirty="0"/>
              <a:t>Evaluación de la situación actual de las prácticas culturales, relacionadas con la diversidad étnica y lingüística, a través de una ficha.</a:t>
            </a:r>
          </a:p>
          <a:p>
            <a:pPr algn="ctr"/>
            <a:endParaRPr lang="es-PE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9" y="4353896"/>
            <a:ext cx="1400445" cy="2320737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66055" y="6303353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110712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4164" y="160072"/>
            <a:ext cx="9488946" cy="590931"/>
          </a:xfr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u="sng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MULTICULTURALIDAD E INTERCULTURALIDAD</a:t>
            </a:r>
          </a:p>
        </p:txBody>
      </p:sp>
      <p:pic>
        <p:nvPicPr>
          <p:cNvPr id="4" name="BUlWrqREJ9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lum bright="-20000" contrast="-40000"/>
          </a:blip>
          <a:stretch>
            <a:fillRect/>
          </a:stretch>
        </p:blipFill>
        <p:spPr>
          <a:xfrm>
            <a:off x="6134632" y="3821397"/>
            <a:ext cx="4154846" cy="2336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6" name="Grupo 15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sp>
        <p:nvSpPr>
          <p:cNvPr id="15" name="Flecha a la derecha con bandas 14"/>
          <p:cNvSpPr/>
          <p:nvPr/>
        </p:nvSpPr>
        <p:spPr>
          <a:xfrm>
            <a:off x="3082507" y="3997263"/>
            <a:ext cx="2479433" cy="1985201"/>
          </a:xfrm>
          <a:prstGeom prst="stripedRightArrow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4000">
                <a:schemeClr val="accent6">
                  <a:lumMod val="20000"/>
                  <a:lumOff val="80000"/>
                </a:schemeClr>
              </a:gs>
              <a:gs pos="83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CLICK AQUÍ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411482" y="878839"/>
            <a:ext cx="5903603" cy="1043189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400" dirty="0" smtClean="0">
                <a:solidFill>
                  <a:schemeClr val="tx1"/>
                </a:solidFill>
              </a:rPr>
              <a:t>Observa el siguiente video junto a un familiar</a:t>
            </a:r>
            <a:r>
              <a:rPr lang="es-PE" dirty="0" smtClean="0">
                <a:solidFill>
                  <a:schemeClr val="tx1"/>
                </a:solidFill>
              </a:rPr>
              <a:t>:</a:t>
            </a:r>
            <a:endParaRPr lang="es-PE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768002" y="6160890"/>
            <a:ext cx="5829462" cy="3863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000" dirty="0"/>
              <a:t>Multiculturalidad e interculturalidad - UCAM </a:t>
            </a:r>
            <a:r>
              <a:rPr lang="es-PE" sz="1000" dirty="0" err="1"/>
              <a:t>Knowledge</a:t>
            </a:r>
            <a:r>
              <a:rPr lang="es-PE" sz="1000" dirty="0"/>
              <a:t> </a:t>
            </a:r>
            <a:r>
              <a:rPr lang="es-PE" sz="1000" dirty="0" err="1"/>
              <a:t>Pill</a:t>
            </a:r>
            <a:r>
              <a:rPr lang="es-PE" sz="1000" dirty="0"/>
              <a:t> - José Vicente </a:t>
            </a:r>
            <a:r>
              <a:rPr lang="es-PE" sz="1000" dirty="0" smtClean="0"/>
              <a:t>Merino. (2015</a:t>
            </a:r>
            <a:r>
              <a:rPr lang="es-PE" sz="1000" dirty="0"/>
              <a:t>) Recuperado de: https://www.youtube.com/watch?v=BUlWrqREJ9I&amp;feature=youtu.be</a:t>
            </a:r>
            <a:endParaRPr lang="es-PE" sz="10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555" y="905762"/>
            <a:ext cx="1609725" cy="1609725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9370243" y="2343498"/>
            <a:ext cx="26328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523818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3247" y="687880"/>
            <a:ext cx="9404723" cy="80131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LUEGO </a:t>
            </a:r>
            <a:r>
              <a:rPr lang="es-MX" sz="32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DE OBSERVAR EL </a:t>
            </a:r>
            <a:r>
              <a:rPr lang="es-MX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VIDEO: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00857" y="3887649"/>
            <a:ext cx="6950973" cy="237392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s-MX" sz="2400" dirty="0" smtClean="0"/>
              <a:t>¿Cómo se percibe el conflicto multicultural en el Perú?</a:t>
            </a:r>
          </a:p>
          <a:p>
            <a:pPr marL="514350" indent="-514350">
              <a:buAutoNum type="arabicPeriod"/>
            </a:pPr>
            <a:endParaRPr lang="es-MX" sz="2400" dirty="0" smtClean="0"/>
          </a:p>
          <a:p>
            <a:pPr marL="514350" indent="-514350">
              <a:buAutoNum type="arabicPeriod"/>
            </a:pPr>
            <a:r>
              <a:rPr lang="es-MX" sz="2400" dirty="0" smtClean="0"/>
              <a:t>¿Cómo debemos afrontar el conflicto multicultural frente a un mundo globalizado?</a:t>
            </a:r>
          </a:p>
          <a:p>
            <a:endParaRPr lang="es-MX" sz="2400" dirty="0"/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4" name="Llamada de flecha hacia abajo 3"/>
          <p:cNvSpPr/>
          <p:nvPr/>
        </p:nvSpPr>
        <p:spPr>
          <a:xfrm>
            <a:off x="5620779" y="1795985"/>
            <a:ext cx="2432975" cy="1568173"/>
          </a:xfrm>
          <a:prstGeom prst="downArrowCallou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7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RESPONDEMOS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996" y="437706"/>
            <a:ext cx="1609725" cy="1609725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9318727" y="2025059"/>
            <a:ext cx="26328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2628065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4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0778" y="612913"/>
            <a:ext cx="4435340" cy="9188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b="1" u="sng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LA CULTURA:</a:t>
            </a:r>
            <a:endParaRPr lang="en-US" sz="3200" b="1" u="sng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6803" y="1565608"/>
            <a:ext cx="8521669" cy="717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Hace referencia </a:t>
            </a:r>
            <a:r>
              <a:rPr lang="es-MX" dirty="0"/>
              <a:t>a </a:t>
            </a:r>
            <a:r>
              <a:rPr lang="es-MX" dirty="0" smtClean="0"/>
              <a:t>las </a:t>
            </a:r>
            <a:r>
              <a:rPr lang="es-MX" dirty="0"/>
              <a:t>distintas formas </a:t>
            </a:r>
            <a:r>
              <a:rPr lang="es-MX" dirty="0" smtClean="0"/>
              <a:t>de…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grpSp>
        <p:nvGrpSpPr>
          <p:cNvPr id="15" name="Grupo 14"/>
          <p:cNvGrpSpPr/>
          <p:nvPr/>
        </p:nvGrpSpPr>
        <p:grpSpPr>
          <a:xfrm>
            <a:off x="2940865" y="2467425"/>
            <a:ext cx="1797294" cy="2102979"/>
            <a:chOff x="2912706" y="2158838"/>
            <a:chExt cx="1797294" cy="2102979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491" y="2158838"/>
              <a:ext cx="1609725" cy="1609725"/>
            </a:xfrm>
            <a:prstGeom prst="rect">
              <a:avLst/>
            </a:prstGeom>
          </p:spPr>
        </p:pic>
        <p:sp>
          <p:nvSpPr>
            <p:cNvPr id="8" name="CuadroTexto 7"/>
            <p:cNvSpPr txBox="1"/>
            <p:nvPr/>
          </p:nvSpPr>
          <p:spPr>
            <a:xfrm>
              <a:off x="2912706" y="3738597"/>
              <a:ext cx="1797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b="1" i="1" dirty="0" smtClean="0"/>
                <a:t>Conocerse</a:t>
              </a:r>
              <a:endParaRPr lang="en-US" sz="2800" b="1" i="1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4980344" y="2646081"/>
            <a:ext cx="1797294" cy="1924323"/>
            <a:chOff x="4928385" y="2337494"/>
            <a:chExt cx="1797294" cy="1924323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44" r="13277"/>
            <a:stretch/>
          </p:blipFill>
          <p:spPr>
            <a:xfrm>
              <a:off x="5001467" y="2337494"/>
              <a:ext cx="1658984" cy="1347008"/>
            </a:xfrm>
            <a:prstGeom prst="rect">
              <a:avLst/>
            </a:prstGeom>
          </p:spPr>
        </p:pic>
        <p:sp>
          <p:nvSpPr>
            <p:cNvPr id="10" name="CuadroTexto 9"/>
            <p:cNvSpPr txBox="1"/>
            <p:nvPr/>
          </p:nvSpPr>
          <p:spPr>
            <a:xfrm>
              <a:off x="4928385" y="3738597"/>
              <a:ext cx="1797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i="1" dirty="0" smtClean="0"/>
                <a:t>Sentir</a:t>
              </a:r>
              <a:endParaRPr lang="en-US" sz="2800" b="1" i="1" dirty="0"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6961558" y="2551911"/>
            <a:ext cx="1954685" cy="2018493"/>
            <a:chOff x="6922980" y="2276086"/>
            <a:chExt cx="1954685" cy="2018493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4"/>
            <a:stretch/>
          </p:blipFill>
          <p:spPr>
            <a:xfrm>
              <a:off x="6922980" y="2276086"/>
              <a:ext cx="1954685" cy="1380744"/>
            </a:xfrm>
            <a:prstGeom prst="rect">
              <a:avLst/>
            </a:prstGeom>
          </p:spPr>
        </p:pic>
        <p:sp>
          <p:nvSpPr>
            <p:cNvPr id="12" name="CuadroTexto 11"/>
            <p:cNvSpPr txBox="1"/>
            <p:nvPr/>
          </p:nvSpPr>
          <p:spPr>
            <a:xfrm>
              <a:off x="7001675" y="3771359"/>
              <a:ext cx="1797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i="1" dirty="0" smtClean="0"/>
                <a:t>Valorar</a:t>
              </a:r>
              <a:endParaRPr lang="en-US" sz="2800" b="1" i="1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9178858" y="2554707"/>
            <a:ext cx="2043446" cy="2015697"/>
            <a:chOff x="9041301" y="2276086"/>
            <a:chExt cx="2043446" cy="2015697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" r="5323" b="25882"/>
            <a:stretch/>
          </p:blipFill>
          <p:spPr>
            <a:xfrm>
              <a:off x="9166513" y="2276086"/>
              <a:ext cx="1839089" cy="1469824"/>
            </a:xfrm>
            <a:prstGeom prst="rect">
              <a:avLst/>
            </a:prstGeom>
          </p:spPr>
        </p:pic>
        <p:sp>
          <p:nvSpPr>
            <p:cNvPr id="14" name="CuadroTexto 13"/>
            <p:cNvSpPr txBox="1"/>
            <p:nvPr/>
          </p:nvSpPr>
          <p:spPr>
            <a:xfrm>
              <a:off x="9041301" y="3768563"/>
              <a:ext cx="20434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i="1" dirty="0" smtClean="0"/>
                <a:t>Expresarnos</a:t>
              </a:r>
              <a:endParaRPr lang="en-US" sz="2800" b="1" i="1" dirty="0"/>
            </a:p>
          </p:txBody>
        </p:sp>
      </p:grpSp>
      <p:sp>
        <p:nvSpPr>
          <p:cNvPr id="19" name="Marcador de contenido 2"/>
          <p:cNvSpPr txBox="1">
            <a:spLocks/>
          </p:cNvSpPr>
          <p:nvPr/>
        </p:nvSpPr>
        <p:spPr>
          <a:xfrm>
            <a:off x="2689905" y="4760823"/>
            <a:ext cx="8175464" cy="1301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 smtClean="0"/>
              <a:t>…que compartimos las personas y adquirimos en los procesos de socialización.</a:t>
            </a:r>
            <a:endParaRPr lang="en-US" dirty="0"/>
          </a:p>
        </p:txBody>
      </p:sp>
      <p:sp>
        <p:nvSpPr>
          <p:cNvPr id="20" name="Rectángulo 19"/>
          <p:cNvSpPr/>
          <p:nvPr/>
        </p:nvSpPr>
        <p:spPr>
          <a:xfrm>
            <a:off x="2110154" y="6328487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1130576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6032" y="1190196"/>
            <a:ext cx="8946541" cy="1038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La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cultura se desarrolla en relación a las características propias del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contexto…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396031" y="4991665"/>
            <a:ext cx="8946541" cy="673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…que enfrenta el grupo humano.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0" y="0"/>
            <a:ext cx="2110154" cy="6858000"/>
            <a:chOff x="0" y="0"/>
            <a:chExt cx="2110154" cy="6858000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0" r="71368"/>
            <a:stretch/>
          </p:blipFill>
          <p:spPr>
            <a:xfrm>
              <a:off x="0" y="0"/>
              <a:ext cx="2110154" cy="4050118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21" b="35519"/>
            <a:stretch/>
          </p:blipFill>
          <p:spPr>
            <a:xfrm>
              <a:off x="0" y="4050118"/>
              <a:ext cx="2110154" cy="2807882"/>
            </a:xfrm>
            <a:prstGeom prst="rect">
              <a:avLst/>
            </a:prstGeom>
          </p:spPr>
        </p:pic>
      </p:grpSp>
      <p:grpSp>
        <p:nvGrpSpPr>
          <p:cNvPr id="14" name="Grupo 13"/>
          <p:cNvGrpSpPr/>
          <p:nvPr/>
        </p:nvGrpSpPr>
        <p:grpSpPr>
          <a:xfrm>
            <a:off x="2577880" y="2323750"/>
            <a:ext cx="2603738" cy="2265832"/>
            <a:chOff x="3991466" y="2129835"/>
            <a:chExt cx="2545246" cy="2125154"/>
          </a:xfrm>
        </p:grpSpPr>
        <p:sp>
          <p:nvSpPr>
            <p:cNvPr id="12" name="Elipse 11"/>
            <p:cNvSpPr/>
            <p:nvPr/>
          </p:nvSpPr>
          <p:spPr>
            <a:xfrm>
              <a:off x="3991466" y="2129835"/>
              <a:ext cx="2545246" cy="212515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4376066" y="2961579"/>
              <a:ext cx="1776046" cy="46166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/>
                <a:t>ECOLÓGICO</a:t>
              </a:r>
              <a:endParaRPr lang="en-US" sz="2400" b="1" dirty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5602505" y="2323750"/>
            <a:ext cx="2679591" cy="2265832"/>
            <a:chOff x="6011931" y="2323754"/>
            <a:chExt cx="2545246" cy="2125154"/>
          </a:xfrm>
        </p:grpSpPr>
        <p:sp>
          <p:nvSpPr>
            <p:cNvPr id="11" name="Elipse 10"/>
            <p:cNvSpPr/>
            <p:nvPr/>
          </p:nvSpPr>
          <p:spPr>
            <a:xfrm>
              <a:off x="6011931" y="2323754"/>
              <a:ext cx="2545246" cy="212515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6396531" y="3155498"/>
              <a:ext cx="1776046" cy="46166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/>
                <a:t>HISTÓRICO</a:t>
              </a:r>
              <a:endParaRPr lang="en-US" sz="2400" b="1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8702983" y="2323750"/>
            <a:ext cx="2639589" cy="2265832"/>
            <a:chOff x="9083203" y="2323754"/>
            <a:chExt cx="2545246" cy="2125154"/>
          </a:xfrm>
        </p:grpSpPr>
        <p:sp>
          <p:nvSpPr>
            <p:cNvPr id="17" name="Elipse 16"/>
            <p:cNvSpPr/>
            <p:nvPr/>
          </p:nvSpPr>
          <p:spPr>
            <a:xfrm>
              <a:off x="9083203" y="2323754"/>
              <a:ext cx="2545246" cy="2125154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9467803" y="3155497"/>
              <a:ext cx="1776046" cy="461665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/>
                <a:t>SOCIAL</a:t>
              </a:r>
              <a:endParaRPr lang="en-US" sz="2400" b="1" dirty="0"/>
            </a:p>
          </p:txBody>
        </p:sp>
      </p:grpSp>
      <p:sp>
        <p:nvSpPr>
          <p:cNvPr id="16" name="Rectángulo 15"/>
          <p:cNvSpPr/>
          <p:nvPr/>
        </p:nvSpPr>
        <p:spPr>
          <a:xfrm>
            <a:off x="2290948" y="6250781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4135351" y="4685113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sz="1200" dirty="0"/>
              <a:t>Clipart. (s./f.) Recuperado de: https://www.clipart.email/clipart/parents-clipart-gif-58526.html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3427973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430</TotalTime>
  <Words>881</Words>
  <Application>Microsoft Office PowerPoint</Application>
  <PresentationFormat>Panorámica</PresentationFormat>
  <Paragraphs>105</Paragraphs>
  <Slides>16</Slides>
  <Notes>1</Notes>
  <HiddenSlides>0</HiddenSlides>
  <MMClips>2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Raleway</vt:lpstr>
      <vt:lpstr>Trebuchet MS</vt:lpstr>
      <vt:lpstr>Wingdings 3</vt:lpstr>
      <vt:lpstr>Tema de Office</vt:lpstr>
      <vt:lpstr>Faceta</vt:lpstr>
      <vt:lpstr>Presentación de PowerPoint</vt:lpstr>
      <vt:lpstr>Presentación de PowerPoint</vt:lpstr>
      <vt:lpstr>DIVERSIDAD CULTURAL Y RELACIONES INTERCULTURALES</vt:lpstr>
      <vt:lpstr>Presentación de PowerPoint</vt:lpstr>
      <vt:lpstr>Presentación de PowerPoint</vt:lpstr>
      <vt:lpstr>MULTICULTURALIDAD E INTERCULTURALIDAD</vt:lpstr>
      <vt:lpstr>LUEGO DE OBSERVAR EL VIDEO:</vt:lpstr>
      <vt:lpstr>LA CULTURA:</vt:lpstr>
      <vt:lpstr>Presentación de PowerPoint</vt:lpstr>
      <vt:lpstr>Presentación de PowerPoint</vt:lpstr>
      <vt:lpstr>RASGOS CENTRALES DE LAS CULTURAS</vt:lpstr>
      <vt:lpstr>Presentación de PowerPoint</vt:lpstr>
      <vt:lpstr>MÁS INFORMACIÓN…</vt:lpstr>
      <vt:lpstr>Presentación de PowerPoint</vt:lpstr>
      <vt:lpstr>Referencias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carlos edmundo samanez caceres</cp:lastModifiedBy>
  <cp:revision>41</cp:revision>
  <dcterms:created xsi:type="dcterms:W3CDTF">2020-03-27T05:06:53Z</dcterms:created>
  <dcterms:modified xsi:type="dcterms:W3CDTF">2020-04-06T21:17:11Z</dcterms:modified>
</cp:coreProperties>
</file>