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57" r:id="rId2"/>
    <p:sldId id="258" r:id="rId3"/>
    <p:sldId id="259" r:id="rId4"/>
    <p:sldId id="260" r:id="rId5"/>
    <p:sldId id="273"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75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E8BB98B4-39D6-4CA6-A497-FEB69D34AE45}" type="datetimeFigureOut">
              <a:rPr lang="es-PE" smtClean="0"/>
              <a:t>13/04/2020</a:t>
            </a:fld>
            <a:endParaRPr lang="es-PE"/>
          </a:p>
        </p:txBody>
      </p:sp>
      <p:sp>
        <p:nvSpPr>
          <p:cNvPr id="5" name="Footer Placeholder 4"/>
          <p:cNvSpPr>
            <a:spLocks noGrp="1"/>
          </p:cNvSpPr>
          <p:nvPr>
            <p:ph type="ftr" sz="quarter" idx="11"/>
          </p:nvPr>
        </p:nvSpPr>
        <p:spPr>
          <a:xfrm>
            <a:off x="1876424" y="5410201"/>
            <a:ext cx="5124886" cy="365125"/>
          </a:xfrm>
        </p:spPr>
        <p:txBody>
          <a:bodyPr/>
          <a:lstStyle/>
          <a:p>
            <a:endParaRPr lang="es-PE"/>
          </a:p>
        </p:txBody>
      </p:sp>
      <p:sp>
        <p:nvSpPr>
          <p:cNvPr id="6" name="Slide Number Placeholder 5"/>
          <p:cNvSpPr>
            <a:spLocks noGrp="1"/>
          </p:cNvSpPr>
          <p:nvPr>
            <p:ph type="sldNum" sz="quarter" idx="12"/>
          </p:nvPr>
        </p:nvSpPr>
        <p:spPr>
          <a:xfrm>
            <a:off x="9896911" y="5410199"/>
            <a:ext cx="771089" cy="365125"/>
          </a:xfrm>
        </p:spPr>
        <p:txBody>
          <a:bodyPr/>
          <a:lstStyle/>
          <a:p>
            <a:fld id="{33BC6CD3-67D1-429A-8A42-1E36FDB6196F}" type="slidenum">
              <a:rPr lang="es-PE" smtClean="0"/>
              <a:t>‹Nº›</a:t>
            </a:fld>
            <a:endParaRPr lang="es-PE"/>
          </a:p>
        </p:txBody>
      </p:sp>
    </p:spTree>
    <p:extLst>
      <p:ext uri="{BB962C8B-B14F-4D97-AF65-F5344CB8AC3E}">
        <p14:creationId xmlns:p14="http://schemas.microsoft.com/office/powerpoint/2010/main" val="1446907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8BB98B4-39D6-4CA6-A497-FEB69D34AE45}" type="datetimeFigureOut">
              <a:rPr lang="es-PE" smtClean="0"/>
              <a:t>13/04/2020</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33BC6CD3-67D1-429A-8A42-1E36FDB6196F}" type="slidenum">
              <a:rPr lang="es-PE" smtClean="0"/>
              <a:t>‹Nº›</a:t>
            </a:fld>
            <a:endParaRPr lang="es-PE"/>
          </a:p>
        </p:txBody>
      </p:sp>
    </p:spTree>
    <p:extLst>
      <p:ext uri="{BB962C8B-B14F-4D97-AF65-F5344CB8AC3E}">
        <p14:creationId xmlns:p14="http://schemas.microsoft.com/office/powerpoint/2010/main" val="3883696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8BB98B4-39D6-4CA6-A497-FEB69D34AE45}" type="datetimeFigureOut">
              <a:rPr lang="es-PE" smtClean="0"/>
              <a:t>13/04/2020</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33BC6CD3-67D1-429A-8A42-1E36FDB6196F}" type="slidenum">
              <a:rPr lang="es-PE" smtClean="0"/>
              <a:t>‹Nº›</a:t>
            </a:fld>
            <a:endParaRPr lang="es-PE"/>
          </a:p>
        </p:txBody>
      </p:sp>
    </p:spTree>
    <p:extLst>
      <p:ext uri="{BB962C8B-B14F-4D97-AF65-F5344CB8AC3E}">
        <p14:creationId xmlns:p14="http://schemas.microsoft.com/office/powerpoint/2010/main" val="32551553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8BB98B4-39D6-4CA6-A497-FEB69D34AE45}" type="datetimeFigureOut">
              <a:rPr lang="es-PE" smtClean="0"/>
              <a:t>13/04/2020</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33BC6CD3-67D1-429A-8A42-1E36FDB6196F}" type="slidenum">
              <a:rPr lang="es-PE" smtClean="0"/>
              <a:t>‹Nº›</a:t>
            </a:fld>
            <a:endParaRPr lang="es-PE"/>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5694164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8BB98B4-39D6-4CA6-A497-FEB69D34AE45}" type="datetimeFigureOut">
              <a:rPr lang="es-PE" smtClean="0"/>
              <a:t>13/04/2020</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33BC6CD3-67D1-429A-8A42-1E36FDB6196F}" type="slidenum">
              <a:rPr lang="es-PE" smtClean="0"/>
              <a:t>‹Nº›</a:t>
            </a:fld>
            <a:endParaRPr lang="es-PE"/>
          </a:p>
        </p:txBody>
      </p:sp>
    </p:spTree>
    <p:extLst>
      <p:ext uri="{BB962C8B-B14F-4D97-AF65-F5344CB8AC3E}">
        <p14:creationId xmlns:p14="http://schemas.microsoft.com/office/powerpoint/2010/main" val="25066908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E8BB98B4-39D6-4CA6-A497-FEB69D34AE45}" type="datetimeFigureOut">
              <a:rPr lang="es-PE" smtClean="0"/>
              <a:t>13/04/2020</a:t>
            </a:fld>
            <a:endParaRPr lang="es-PE"/>
          </a:p>
        </p:txBody>
      </p:sp>
      <p:sp>
        <p:nvSpPr>
          <p:cNvPr id="4" name="Footer Placeholder 3"/>
          <p:cNvSpPr>
            <a:spLocks noGrp="1"/>
          </p:cNvSpPr>
          <p:nvPr>
            <p:ph type="ftr" sz="quarter" idx="11"/>
          </p:nvPr>
        </p:nvSpPr>
        <p:spPr/>
        <p:txBody>
          <a:bodyPr/>
          <a:lstStyle/>
          <a:p>
            <a:endParaRPr lang="es-PE"/>
          </a:p>
        </p:txBody>
      </p:sp>
      <p:sp>
        <p:nvSpPr>
          <p:cNvPr id="5" name="Slide Number Placeholder 4"/>
          <p:cNvSpPr>
            <a:spLocks noGrp="1"/>
          </p:cNvSpPr>
          <p:nvPr>
            <p:ph type="sldNum" sz="quarter" idx="12"/>
          </p:nvPr>
        </p:nvSpPr>
        <p:spPr/>
        <p:txBody>
          <a:bodyPr/>
          <a:lstStyle/>
          <a:p>
            <a:fld id="{33BC6CD3-67D1-429A-8A42-1E36FDB6196F}" type="slidenum">
              <a:rPr lang="es-PE" smtClean="0"/>
              <a:t>‹Nº›</a:t>
            </a:fld>
            <a:endParaRPr lang="es-PE"/>
          </a:p>
        </p:txBody>
      </p:sp>
    </p:spTree>
    <p:extLst>
      <p:ext uri="{BB962C8B-B14F-4D97-AF65-F5344CB8AC3E}">
        <p14:creationId xmlns:p14="http://schemas.microsoft.com/office/powerpoint/2010/main" val="24244450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E8BB98B4-39D6-4CA6-A497-FEB69D34AE45}" type="datetimeFigureOut">
              <a:rPr lang="es-PE" smtClean="0"/>
              <a:t>13/04/2020</a:t>
            </a:fld>
            <a:endParaRPr lang="es-PE"/>
          </a:p>
        </p:txBody>
      </p:sp>
      <p:sp>
        <p:nvSpPr>
          <p:cNvPr id="4" name="Footer Placeholder 3"/>
          <p:cNvSpPr>
            <a:spLocks noGrp="1"/>
          </p:cNvSpPr>
          <p:nvPr>
            <p:ph type="ftr" sz="quarter" idx="11"/>
          </p:nvPr>
        </p:nvSpPr>
        <p:spPr/>
        <p:txBody>
          <a:bodyPr/>
          <a:lstStyle/>
          <a:p>
            <a:endParaRPr lang="es-PE"/>
          </a:p>
        </p:txBody>
      </p:sp>
      <p:sp>
        <p:nvSpPr>
          <p:cNvPr id="5" name="Slide Number Placeholder 4"/>
          <p:cNvSpPr>
            <a:spLocks noGrp="1"/>
          </p:cNvSpPr>
          <p:nvPr>
            <p:ph type="sldNum" sz="quarter" idx="12"/>
          </p:nvPr>
        </p:nvSpPr>
        <p:spPr/>
        <p:txBody>
          <a:bodyPr/>
          <a:lstStyle/>
          <a:p>
            <a:fld id="{33BC6CD3-67D1-429A-8A42-1E36FDB6196F}" type="slidenum">
              <a:rPr lang="es-PE" smtClean="0"/>
              <a:t>‹Nº›</a:t>
            </a:fld>
            <a:endParaRPr lang="es-PE"/>
          </a:p>
        </p:txBody>
      </p:sp>
    </p:spTree>
    <p:extLst>
      <p:ext uri="{BB962C8B-B14F-4D97-AF65-F5344CB8AC3E}">
        <p14:creationId xmlns:p14="http://schemas.microsoft.com/office/powerpoint/2010/main" val="22931532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8BB98B4-39D6-4CA6-A497-FEB69D34AE45}" type="datetimeFigureOut">
              <a:rPr lang="es-PE" smtClean="0"/>
              <a:t>13/04/2020</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33BC6CD3-67D1-429A-8A42-1E36FDB6196F}" type="slidenum">
              <a:rPr lang="es-PE" smtClean="0"/>
              <a:t>‹Nº›</a:t>
            </a:fld>
            <a:endParaRPr lang="es-PE"/>
          </a:p>
        </p:txBody>
      </p:sp>
    </p:spTree>
    <p:extLst>
      <p:ext uri="{BB962C8B-B14F-4D97-AF65-F5344CB8AC3E}">
        <p14:creationId xmlns:p14="http://schemas.microsoft.com/office/powerpoint/2010/main" val="1660843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8BB98B4-39D6-4CA6-A497-FEB69D34AE45}" type="datetimeFigureOut">
              <a:rPr lang="es-PE" smtClean="0"/>
              <a:t>13/04/2020</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33BC6CD3-67D1-429A-8A42-1E36FDB6196F}" type="slidenum">
              <a:rPr lang="es-PE" smtClean="0"/>
              <a:t>‹Nº›</a:t>
            </a:fld>
            <a:endParaRPr lang="es-PE"/>
          </a:p>
        </p:txBody>
      </p:sp>
    </p:spTree>
    <p:extLst>
      <p:ext uri="{BB962C8B-B14F-4D97-AF65-F5344CB8AC3E}">
        <p14:creationId xmlns:p14="http://schemas.microsoft.com/office/powerpoint/2010/main" val="2099807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8BB98B4-39D6-4CA6-A497-FEB69D34AE45}" type="datetimeFigureOut">
              <a:rPr lang="es-PE" smtClean="0"/>
              <a:t>13/04/2020</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33BC6CD3-67D1-429A-8A42-1E36FDB6196F}" type="slidenum">
              <a:rPr lang="es-PE" smtClean="0"/>
              <a:t>‹Nº›</a:t>
            </a:fld>
            <a:endParaRPr lang="es-PE"/>
          </a:p>
        </p:txBody>
      </p:sp>
    </p:spTree>
    <p:extLst>
      <p:ext uri="{BB962C8B-B14F-4D97-AF65-F5344CB8AC3E}">
        <p14:creationId xmlns:p14="http://schemas.microsoft.com/office/powerpoint/2010/main" val="3921454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8BB98B4-39D6-4CA6-A497-FEB69D34AE45}" type="datetimeFigureOut">
              <a:rPr lang="es-PE" smtClean="0"/>
              <a:t>13/04/2020</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33BC6CD3-67D1-429A-8A42-1E36FDB6196F}" type="slidenum">
              <a:rPr lang="es-PE" smtClean="0"/>
              <a:t>‹Nº›</a:t>
            </a:fld>
            <a:endParaRPr lang="es-PE"/>
          </a:p>
        </p:txBody>
      </p:sp>
    </p:spTree>
    <p:extLst>
      <p:ext uri="{BB962C8B-B14F-4D97-AF65-F5344CB8AC3E}">
        <p14:creationId xmlns:p14="http://schemas.microsoft.com/office/powerpoint/2010/main" val="1494527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8BB98B4-39D6-4CA6-A497-FEB69D34AE45}" type="datetimeFigureOut">
              <a:rPr lang="es-PE" smtClean="0"/>
              <a:t>13/04/2020</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33BC6CD3-67D1-429A-8A42-1E36FDB6196F}" type="slidenum">
              <a:rPr lang="es-PE" smtClean="0"/>
              <a:t>‹Nº›</a:t>
            </a:fld>
            <a:endParaRPr lang="es-PE"/>
          </a:p>
        </p:txBody>
      </p:sp>
    </p:spTree>
    <p:extLst>
      <p:ext uri="{BB962C8B-B14F-4D97-AF65-F5344CB8AC3E}">
        <p14:creationId xmlns:p14="http://schemas.microsoft.com/office/powerpoint/2010/main" val="32562354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41410" y="3073397"/>
            <a:ext cx="4878391"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3073397"/>
            <a:ext cx="4875210"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8BB98B4-39D6-4CA6-A497-FEB69D34AE45}" type="datetimeFigureOut">
              <a:rPr lang="es-PE" smtClean="0"/>
              <a:t>13/04/2020</a:t>
            </a:fld>
            <a:endParaRPr lang="es-PE"/>
          </a:p>
        </p:txBody>
      </p:sp>
      <p:sp>
        <p:nvSpPr>
          <p:cNvPr id="8" name="Footer Placeholder 7"/>
          <p:cNvSpPr>
            <a:spLocks noGrp="1"/>
          </p:cNvSpPr>
          <p:nvPr>
            <p:ph type="ftr" sz="quarter" idx="11"/>
          </p:nvPr>
        </p:nvSpPr>
        <p:spPr/>
        <p:txBody>
          <a:bodyPr/>
          <a:lstStyle/>
          <a:p>
            <a:endParaRPr lang="es-PE"/>
          </a:p>
        </p:txBody>
      </p:sp>
      <p:sp>
        <p:nvSpPr>
          <p:cNvPr id="9" name="Slide Number Placeholder 8"/>
          <p:cNvSpPr>
            <a:spLocks noGrp="1"/>
          </p:cNvSpPr>
          <p:nvPr>
            <p:ph type="sldNum" sz="quarter" idx="12"/>
          </p:nvPr>
        </p:nvSpPr>
        <p:spPr/>
        <p:txBody>
          <a:bodyPr/>
          <a:lstStyle/>
          <a:p>
            <a:fld id="{33BC6CD3-67D1-429A-8A42-1E36FDB6196F}" type="slidenum">
              <a:rPr lang="es-PE" smtClean="0"/>
              <a:t>‹Nº›</a:t>
            </a:fld>
            <a:endParaRPr lang="es-PE"/>
          </a:p>
        </p:txBody>
      </p:sp>
    </p:spTree>
    <p:extLst>
      <p:ext uri="{BB962C8B-B14F-4D97-AF65-F5344CB8AC3E}">
        <p14:creationId xmlns:p14="http://schemas.microsoft.com/office/powerpoint/2010/main" val="259970780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8BB98B4-39D6-4CA6-A497-FEB69D34AE45}" type="datetimeFigureOut">
              <a:rPr lang="es-PE" smtClean="0"/>
              <a:t>13/04/2020</a:t>
            </a:fld>
            <a:endParaRPr lang="es-PE"/>
          </a:p>
        </p:txBody>
      </p:sp>
      <p:sp>
        <p:nvSpPr>
          <p:cNvPr id="4" name="Footer Placeholder 3"/>
          <p:cNvSpPr>
            <a:spLocks noGrp="1"/>
          </p:cNvSpPr>
          <p:nvPr>
            <p:ph type="ftr" sz="quarter" idx="11"/>
          </p:nvPr>
        </p:nvSpPr>
        <p:spPr/>
        <p:txBody>
          <a:bodyPr/>
          <a:lstStyle/>
          <a:p>
            <a:endParaRPr lang="es-PE"/>
          </a:p>
        </p:txBody>
      </p:sp>
      <p:sp>
        <p:nvSpPr>
          <p:cNvPr id="5" name="Slide Number Placeholder 4"/>
          <p:cNvSpPr>
            <a:spLocks noGrp="1"/>
          </p:cNvSpPr>
          <p:nvPr>
            <p:ph type="sldNum" sz="quarter" idx="12"/>
          </p:nvPr>
        </p:nvSpPr>
        <p:spPr/>
        <p:txBody>
          <a:bodyPr/>
          <a:lstStyle/>
          <a:p>
            <a:fld id="{33BC6CD3-67D1-429A-8A42-1E36FDB6196F}" type="slidenum">
              <a:rPr lang="es-PE" smtClean="0"/>
              <a:t>‹Nº›</a:t>
            </a:fld>
            <a:endParaRPr lang="es-PE"/>
          </a:p>
        </p:txBody>
      </p:sp>
    </p:spTree>
    <p:extLst>
      <p:ext uri="{BB962C8B-B14F-4D97-AF65-F5344CB8AC3E}">
        <p14:creationId xmlns:p14="http://schemas.microsoft.com/office/powerpoint/2010/main" val="1429653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BB98B4-39D6-4CA6-A497-FEB69D34AE45}" type="datetimeFigureOut">
              <a:rPr lang="es-PE" smtClean="0"/>
              <a:t>13/04/2020</a:t>
            </a:fld>
            <a:endParaRPr lang="es-PE"/>
          </a:p>
        </p:txBody>
      </p:sp>
      <p:sp>
        <p:nvSpPr>
          <p:cNvPr id="3" name="Footer Placeholder 2"/>
          <p:cNvSpPr>
            <a:spLocks noGrp="1"/>
          </p:cNvSpPr>
          <p:nvPr>
            <p:ph type="ftr" sz="quarter" idx="11"/>
          </p:nvPr>
        </p:nvSpPr>
        <p:spPr/>
        <p:txBody>
          <a:bodyPr/>
          <a:lstStyle/>
          <a:p>
            <a:endParaRPr lang="es-PE"/>
          </a:p>
        </p:txBody>
      </p:sp>
      <p:sp>
        <p:nvSpPr>
          <p:cNvPr id="4" name="Slide Number Placeholder 3"/>
          <p:cNvSpPr>
            <a:spLocks noGrp="1"/>
          </p:cNvSpPr>
          <p:nvPr>
            <p:ph type="sldNum" sz="quarter" idx="12"/>
          </p:nvPr>
        </p:nvSpPr>
        <p:spPr/>
        <p:txBody>
          <a:bodyPr/>
          <a:lstStyle/>
          <a:p>
            <a:fld id="{33BC6CD3-67D1-429A-8A42-1E36FDB6196F}" type="slidenum">
              <a:rPr lang="es-PE" smtClean="0"/>
              <a:t>‹Nº›</a:t>
            </a:fld>
            <a:endParaRPr lang="es-PE"/>
          </a:p>
        </p:txBody>
      </p:sp>
    </p:spTree>
    <p:extLst>
      <p:ext uri="{BB962C8B-B14F-4D97-AF65-F5344CB8AC3E}">
        <p14:creationId xmlns:p14="http://schemas.microsoft.com/office/powerpoint/2010/main" val="3381117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8BB98B4-39D6-4CA6-A497-FEB69D34AE45}" type="datetimeFigureOut">
              <a:rPr lang="es-PE" smtClean="0"/>
              <a:t>13/04/2020</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33BC6CD3-67D1-429A-8A42-1E36FDB6196F}" type="slidenum">
              <a:rPr lang="es-PE" smtClean="0"/>
              <a:t>‹Nº›</a:t>
            </a:fld>
            <a:endParaRPr lang="es-PE"/>
          </a:p>
        </p:txBody>
      </p:sp>
    </p:spTree>
    <p:extLst>
      <p:ext uri="{BB962C8B-B14F-4D97-AF65-F5344CB8AC3E}">
        <p14:creationId xmlns:p14="http://schemas.microsoft.com/office/powerpoint/2010/main" val="6462525"/>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8BB98B4-39D6-4CA6-A497-FEB69D34AE45}" type="datetimeFigureOut">
              <a:rPr lang="es-PE" smtClean="0"/>
              <a:t>13/04/2020</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33BC6CD3-67D1-429A-8A42-1E36FDB6196F}" type="slidenum">
              <a:rPr lang="es-PE" smtClean="0"/>
              <a:t>‹Nº›</a:t>
            </a:fld>
            <a:endParaRPr lang="es-PE"/>
          </a:p>
        </p:txBody>
      </p:sp>
    </p:spTree>
    <p:extLst>
      <p:ext uri="{BB962C8B-B14F-4D97-AF65-F5344CB8AC3E}">
        <p14:creationId xmlns:p14="http://schemas.microsoft.com/office/powerpoint/2010/main" val="1690018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E8BB98B4-39D6-4CA6-A497-FEB69D34AE45}" type="datetimeFigureOut">
              <a:rPr lang="es-PE" smtClean="0"/>
              <a:t>13/04/2020</a:t>
            </a:fld>
            <a:endParaRPr lang="es-PE"/>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s-PE"/>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3BC6CD3-67D1-429A-8A42-1E36FDB6196F}" type="slidenum">
              <a:rPr lang="es-PE" smtClean="0"/>
              <a:t>‹Nº›</a:t>
            </a:fld>
            <a:endParaRPr lang="es-PE"/>
          </a:p>
        </p:txBody>
      </p:sp>
    </p:spTree>
    <p:extLst>
      <p:ext uri="{BB962C8B-B14F-4D97-AF65-F5344CB8AC3E}">
        <p14:creationId xmlns:p14="http://schemas.microsoft.com/office/powerpoint/2010/main" val="2492138489"/>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hyperlink" Target="https://au-agenda.com/eventos/clase-baby-ballet-expresion-corporal/" TargetMode="External"/><Relationship Id="rId2" Type="http://schemas.openxmlformats.org/officeDocument/2006/relationships/image" Target="../media/image16.jpeg"/><Relationship Id="rId1" Type="http://schemas.openxmlformats.org/officeDocument/2006/relationships/slideLayout" Target="../slideLayouts/slideLayout6.xml"/><Relationship Id="rId5" Type="http://schemas.openxmlformats.org/officeDocument/2006/relationships/hyperlink" Target="http://blogcoreografia1.blogspot.com/2015/03/tipos-de-coreografia-coreografia.html" TargetMode="Externa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hyperlink" Target="http://www.enperu.org/danzas/carnaval-arequipeno/" TargetMode="External"/><Relationship Id="rId2" Type="http://schemas.openxmlformats.org/officeDocument/2006/relationships/image" Target="../media/image18.jpeg"/><Relationship Id="rId1" Type="http://schemas.openxmlformats.org/officeDocument/2006/relationships/slideLayout" Target="../slideLayouts/slideLayout6.xml"/><Relationship Id="rId5" Type="http://schemas.openxmlformats.org/officeDocument/2006/relationships/hyperlink" Target="http://www.mariareina.edu.pe/www/culturales/" TargetMode="Externa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s://es.123rf.com/imagenes-de-archivo/familia_jugando.html?sti=lkmc0b5j3wfbketfr2|&amp;mediapopup=66688820" TargetMode="External"/><Relationship Id="rId7" Type="http://schemas.openxmlformats.org/officeDocument/2006/relationships/hyperlink" Target="https://www.alamy.es/foto-una-ilustracion-vectorial-de-familia-saludable-ejercitarse-juntos-indoor-en-casa-89679025.html" TargetMode="External"/><Relationship Id="rId2" Type="http://schemas.openxmlformats.org/officeDocument/2006/relationships/image" Target="../media/image21.jpeg"/><Relationship Id="rId1" Type="http://schemas.openxmlformats.org/officeDocument/2006/relationships/slideLayout" Target="../slideLayouts/slideLayout6.xml"/><Relationship Id="rId6" Type="http://schemas.openxmlformats.org/officeDocument/2006/relationships/image" Target="../media/image23.jpeg"/><Relationship Id="rId5" Type="http://schemas.openxmlformats.org/officeDocument/2006/relationships/hyperlink" Target="http://dracacerola.com/cocina-y-revolucion/" TargetMode="Externa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_S0an7wxiY0" TargetMode="External"/><Relationship Id="rId2" Type="http://schemas.openxmlformats.org/officeDocument/2006/relationships/hyperlink" Target="https://www.youtube.com/watch?v=YpPf071eNEM"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www.sevillaconlospeques.com/" TargetMode="External"/><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hyperlink" Target="http://geurasia.org/que-los-ninos-aprendan-a-bailar/" TargetMode="External"/><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es.123rf.com/imagenes-de-archivo/coreografia.html?sti=ms5hztb266uxear6hr|" TargetMode="External"/><Relationship Id="rId7" Type="http://schemas.openxmlformats.org/officeDocument/2006/relationships/hyperlink" Target="https://www.alamy.es/foto-danza-folklorica-peruana-festival-internacional-de-danzas-folcloricas-escuela-de-el-buen-pastor-en-el-municipio-de-los-olivos-lima-peru-95265319.html" TargetMode="External"/><Relationship Id="rId2" Type="http://schemas.openxmlformats.org/officeDocument/2006/relationships/image" Target="../media/image7.jpeg"/><Relationship Id="rId1" Type="http://schemas.openxmlformats.org/officeDocument/2006/relationships/slideLayout" Target="../slideLayouts/slideLayout6.xml"/><Relationship Id="rId6" Type="http://schemas.openxmlformats.org/officeDocument/2006/relationships/image" Target="../media/image9.jpeg"/><Relationship Id="rId5" Type="http://schemas.openxmlformats.org/officeDocument/2006/relationships/hyperlink" Target="https://www.lostiempos.com/doble-click/cultura/20171226/ninas-dos-anos-edad-presentan-espectaculo" TargetMode="Externa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www.extraescolaresvirgendelcortijo.es/extraescolares-educaci%C3%B3n-primaria/danza/" TargetMode="External"/><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www.pinterest.es/CNDanza/cnd-homenaje-maya-plisetskaya/" TargetMode="External"/><Relationship Id="rId2" Type="http://schemas.openxmlformats.org/officeDocument/2006/relationships/image" Target="../media/image14.jpeg"/><Relationship Id="rId1" Type="http://schemas.openxmlformats.org/officeDocument/2006/relationships/slideLayout" Target="../slideLayouts/slideLayout6.xml"/><Relationship Id="rId5" Type="http://schemas.openxmlformats.org/officeDocument/2006/relationships/hyperlink" Target="https://sp.depositphotos.com/stock-photos/ni%C3%B1os-bailando.html" TargetMode="Externa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81754" y="2756647"/>
            <a:ext cx="9905998" cy="2608729"/>
          </a:xfrm>
        </p:spPr>
        <p:txBody>
          <a:bodyPr/>
          <a:lstStyle/>
          <a:p>
            <a:pPr algn="ctr"/>
            <a:r>
              <a:rPr lang="es-PE" sz="5400" dirty="0" smtClean="0">
                <a:solidFill>
                  <a:srgbClr val="FFFF00"/>
                </a:solidFill>
                <a:latin typeface="Algerian" panose="04020705040A02060702" pitchFamily="82" charset="0"/>
              </a:rPr>
              <a:t>#</a:t>
            </a:r>
            <a:r>
              <a:rPr lang="es-PE" sz="5400" cap="none" dirty="0" err="1" smtClean="0">
                <a:solidFill>
                  <a:srgbClr val="002060"/>
                </a:solidFill>
                <a:latin typeface="Arial Narrow" panose="020B0606020202030204" pitchFamily="34" charset="0"/>
              </a:rPr>
              <a:t>SeguimosAprendiendo</a:t>
            </a:r>
            <a:r>
              <a:rPr lang="es-PE" dirty="0"/>
              <a:t/>
            </a:r>
            <a:br>
              <a:rPr lang="es-PE" dirty="0"/>
            </a:br>
            <a:r>
              <a:rPr lang="es-PE" dirty="0"/>
              <a:t/>
            </a:r>
            <a:br>
              <a:rPr lang="es-PE" dirty="0"/>
            </a:br>
            <a:r>
              <a:rPr lang="es-PE" dirty="0">
                <a:solidFill>
                  <a:srgbClr val="00B0F0"/>
                </a:solidFill>
                <a:latin typeface="Comic Sans MS" panose="030F0702030302020204" pitchFamily="66" charset="0"/>
              </a:rPr>
              <a:t> ARTE Y CULTURA</a:t>
            </a:r>
            <a:br>
              <a:rPr lang="es-PE" dirty="0">
                <a:solidFill>
                  <a:srgbClr val="00B0F0"/>
                </a:solidFill>
                <a:latin typeface="Comic Sans MS" panose="030F0702030302020204" pitchFamily="66" charset="0"/>
              </a:rPr>
            </a:br>
            <a:r>
              <a:rPr lang="es-PE" dirty="0">
                <a:solidFill>
                  <a:srgbClr val="00B0F0"/>
                </a:solidFill>
                <a:latin typeface="Comic Sans MS" panose="030F0702030302020204" pitchFamily="66" charset="0"/>
              </a:rPr>
              <a:t/>
            </a:r>
            <a:br>
              <a:rPr lang="es-PE" dirty="0">
                <a:solidFill>
                  <a:srgbClr val="00B0F0"/>
                </a:solidFill>
                <a:latin typeface="Comic Sans MS" panose="030F0702030302020204" pitchFamily="66" charset="0"/>
              </a:rPr>
            </a:br>
            <a:r>
              <a:rPr lang="es-PE" sz="2000" dirty="0">
                <a:solidFill>
                  <a:srgbClr val="00B0F0"/>
                </a:solidFill>
                <a:latin typeface="Comic Sans MS" panose="030F0702030302020204" pitchFamily="66" charset="0"/>
              </a:rPr>
              <a:t>MISS JENIFER ASALDE</a:t>
            </a:r>
            <a:endParaRPr lang="es-PE" sz="2000" dirty="0">
              <a:solidFill>
                <a:srgbClr val="00B0F0"/>
              </a:solidFill>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14477" y="966157"/>
            <a:ext cx="1678951" cy="1521549"/>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380" y="3859305"/>
            <a:ext cx="3077291" cy="1123950"/>
          </a:xfrm>
          <a:prstGeom prst="rect">
            <a:avLst/>
          </a:prstGeom>
        </p:spPr>
      </p:pic>
    </p:spTree>
    <p:extLst>
      <p:ext uri="{BB962C8B-B14F-4D97-AF65-F5344CB8AC3E}">
        <p14:creationId xmlns:p14="http://schemas.microsoft.com/office/powerpoint/2010/main" val="1573875612"/>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PE" dirty="0" smtClean="0">
                <a:solidFill>
                  <a:srgbClr val="92D050"/>
                </a:solidFill>
                <a:latin typeface="Comic Sans MS" panose="030F0702030302020204" pitchFamily="66" charset="0"/>
              </a:rPr>
              <a:t>Coreografía grupal</a:t>
            </a:r>
            <a:endParaRPr lang="es-PE" dirty="0">
              <a:solidFill>
                <a:srgbClr val="92D050"/>
              </a:solidFill>
              <a:latin typeface="Comic Sans MS" panose="030F0702030302020204" pitchFamily="66" charset="0"/>
            </a:endParaRPr>
          </a:p>
        </p:txBody>
      </p:sp>
      <p:sp>
        <p:nvSpPr>
          <p:cNvPr id="3" name="Rectangle 2"/>
          <p:cNvSpPr>
            <a:spLocks noChangeArrowheads="1"/>
          </p:cNvSpPr>
          <p:nvPr/>
        </p:nvSpPr>
        <p:spPr bwMode="auto">
          <a:xfrm>
            <a:off x="0" y="0"/>
            <a:ext cx="9722224"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PE"/>
          </a:p>
        </p:txBody>
      </p:sp>
      <p:pic>
        <p:nvPicPr>
          <p:cNvPr id="5121" name="Imagen 13" descr="coreo niñ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8189" y="1828100"/>
            <a:ext cx="4208930" cy="340525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968189" y="5624054"/>
            <a:ext cx="420893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Imagen (</a:t>
            </a:r>
            <a:r>
              <a:rPr kumimoji="0" lang="es-PE" altLang="es-PE" sz="9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s.f</a:t>
            </a:r>
            <a:r>
              <a:rPr kumimoji="0" lang="es-PE" altLang="es-PE"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Recuperada de: </a:t>
            </a:r>
            <a:r>
              <a:rPr kumimoji="0" lang="es-PE" altLang="es-PE" sz="900" b="0" i="0" u="sng" strike="noStrike" cap="none" normalizeH="0" baseline="0" dirty="0" smtClean="0">
                <a:ln>
                  <a:noFill/>
                </a:ln>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3"/>
              </a:rPr>
              <a:t>https://au-agenda.com/eventos/clase-baby-ballet-expresion-corporal/</a:t>
            </a:r>
            <a:r>
              <a:rPr kumimoji="0" lang="es-PE" altLang="es-PE" sz="1100" b="0" i="0" u="none" strike="noStrike" cap="none" normalizeH="0" baseline="0" dirty="0" smtClean="0">
                <a:ln>
                  <a:noFill/>
                </a:ln>
                <a:solidFill>
                  <a:schemeClr val="tx1"/>
                </a:solidFill>
                <a:effectLst/>
                <a:latin typeface="Arial" panose="020B0604020202020204" pitchFamily="34" charset="0"/>
              </a:rPr>
              <a:t> </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pic>
        <p:nvPicPr>
          <p:cNvPr id="3073" name="Imagen 9" descr="corografia grup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0225" y="1828100"/>
            <a:ext cx="5182718" cy="340525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5900225" y="5624054"/>
            <a:ext cx="57687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Coreografía grupa l(</a:t>
            </a:r>
            <a:r>
              <a:rPr kumimoji="0" lang="es-PE" altLang="es-PE" sz="9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s.f</a:t>
            </a: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).Recuperado de: </a:t>
            </a:r>
            <a:r>
              <a:rPr kumimoji="0" lang="es-PE" altLang="es-PE" sz="900" b="0" i="0" u="sng" strike="noStrike" cap="none" normalizeH="0" baseline="0" dirty="0" smtClean="0">
                <a:ln>
                  <a:noFill/>
                </a:ln>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5"/>
              </a:rPr>
              <a:t>http://blogcoreografia1.blogspot.com/2015/03/tipos-de-coreografia-coreografia.html</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364677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PE" dirty="0" smtClean="0">
                <a:solidFill>
                  <a:srgbClr val="92D050"/>
                </a:solidFill>
                <a:latin typeface="Comic Sans MS" panose="030F0702030302020204" pitchFamily="66" charset="0"/>
              </a:rPr>
              <a:t>Coreografía folclórica</a:t>
            </a:r>
            <a:endParaRPr lang="es-PE" dirty="0">
              <a:solidFill>
                <a:srgbClr val="92D050"/>
              </a:solidFill>
              <a:latin typeface="Comic Sans MS" panose="030F0702030302020204" pitchFamily="66" charset="0"/>
            </a:endParaRPr>
          </a:p>
        </p:txBody>
      </p:sp>
      <p:sp>
        <p:nvSpPr>
          <p:cNvPr id="3"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pic>
        <p:nvPicPr>
          <p:cNvPr id="6145" name="Imagen 10" descr="carnaval de arequip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491" y="2097088"/>
            <a:ext cx="5058446" cy="280651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689729" y="5720502"/>
            <a:ext cx="5176592"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Carnaval de Arequipa (</a:t>
            </a:r>
            <a:r>
              <a:rPr kumimoji="0" lang="es-PE" altLang="es-PE" sz="9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s.f</a:t>
            </a: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Imagen. Recuperado de: </a:t>
            </a:r>
            <a:r>
              <a:rPr kumimoji="0" lang="es-PE" altLang="es-PE" sz="900" b="0" i="0" u="sng" strike="noStrike" cap="none" normalizeH="0" baseline="0" dirty="0" smtClean="0">
                <a:ln>
                  <a:noFill/>
                </a:ln>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http://www.enperu.org/danzas/carnaval-arequipeno/</a:t>
            </a: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PE" altLang="es-PE"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pic>
        <p:nvPicPr>
          <p:cNvPr id="4097" name="Imagen 15" descr="Culturales – Colegio Maria Reina Marianist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9707" y="2144435"/>
            <a:ext cx="4737704" cy="2711817"/>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6777317" y="5605086"/>
            <a:ext cx="5082988"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Imagen (</a:t>
            </a:r>
            <a:r>
              <a:rPr kumimoji="0" lang="es-PE" altLang="es-PE" sz="9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s.f</a:t>
            </a: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Recuperada de: </a:t>
            </a:r>
            <a:r>
              <a:rPr kumimoji="0" lang="es-PE" altLang="es-PE" sz="900" b="0" i="0" u="sng" strike="noStrike" cap="none" normalizeH="0" baseline="0" dirty="0" smtClean="0">
                <a:ln>
                  <a:noFill/>
                </a:ln>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5"/>
              </a:rPr>
              <a:t>http://www.mariareina.edu.pe/www/culturales/</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72699453"/>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68307" y="282388"/>
            <a:ext cx="9905998" cy="5688105"/>
          </a:xfrm>
        </p:spPr>
        <p:txBody>
          <a:bodyPr>
            <a:normAutofit/>
          </a:bodyPr>
          <a:lstStyle/>
          <a:p>
            <a:r>
              <a:rPr lang="es-PE" dirty="0">
                <a:solidFill>
                  <a:srgbClr val="7030A0"/>
                </a:solidFill>
                <a:latin typeface="Comic Sans MS" panose="030F0702030302020204" pitchFamily="66" charset="0"/>
              </a:rPr>
              <a:t>Responde de manera oral las siguientes preguntas</a:t>
            </a:r>
            <a:r>
              <a:rPr lang="es-PE" dirty="0" smtClean="0">
                <a:solidFill>
                  <a:srgbClr val="7030A0"/>
                </a:solidFill>
                <a:latin typeface="Comic Sans MS" panose="030F0702030302020204" pitchFamily="66" charset="0"/>
              </a:rPr>
              <a:t>:</a:t>
            </a:r>
            <a:br>
              <a:rPr lang="es-PE" dirty="0" smtClean="0">
                <a:solidFill>
                  <a:srgbClr val="7030A0"/>
                </a:solidFill>
                <a:latin typeface="Comic Sans MS" panose="030F0702030302020204" pitchFamily="66" charset="0"/>
              </a:rPr>
            </a:br>
            <a:r>
              <a:rPr lang="es-PE" dirty="0">
                <a:solidFill>
                  <a:srgbClr val="7030A0"/>
                </a:solidFill>
                <a:latin typeface="Comic Sans MS" panose="030F0702030302020204" pitchFamily="66" charset="0"/>
              </a:rPr>
              <a:t/>
            </a:r>
            <a:br>
              <a:rPr lang="es-PE" dirty="0">
                <a:solidFill>
                  <a:srgbClr val="7030A0"/>
                </a:solidFill>
                <a:latin typeface="Comic Sans MS" panose="030F0702030302020204" pitchFamily="66" charset="0"/>
              </a:rPr>
            </a:br>
            <a:r>
              <a:rPr lang="es-PE" sz="2400" cap="none" dirty="0" smtClean="0">
                <a:solidFill>
                  <a:srgbClr val="92D050"/>
                </a:solidFill>
                <a:latin typeface="Comic Sans MS" panose="030F0702030302020204" pitchFamily="66" charset="0"/>
              </a:rPr>
              <a:t>¿</a:t>
            </a:r>
            <a:r>
              <a:rPr lang="es-PE" sz="3200" cap="none" dirty="0" smtClean="0">
                <a:solidFill>
                  <a:srgbClr val="92D050"/>
                </a:solidFill>
                <a:latin typeface="Comic Sans MS" panose="030F0702030302020204" pitchFamily="66" charset="0"/>
              </a:rPr>
              <a:t>De dónde viene la palabra coreografía y que significa?</a:t>
            </a:r>
            <a:br>
              <a:rPr lang="es-PE" sz="3200" cap="none" dirty="0" smtClean="0">
                <a:solidFill>
                  <a:srgbClr val="92D050"/>
                </a:solidFill>
                <a:latin typeface="Comic Sans MS" panose="030F0702030302020204" pitchFamily="66" charset="0"/>
              </a:rPr>
            </a:br>
            <a:r>
              <a:rPr lang="es-PE" sz="3200" cap="none" dirty="0" smtClean="0">
                <a:solidFill>
                  <a:srgbClr val="92D050"/>
                </a:solidFill>
                <a:latin typeface="Comic Sans MS" panose="030F0702030302020204" pitchFamily="66" charset="0"/>
              </a:rPr>
              <a:t/>
            </a:r>
            <a:br>
              <a:rPr lang="es-PE" sz="3200" cap="none" dirty="0" smtClean="0">
                <a:solidFill>
                  <a:srgbClr val="92D050"/>
                </a:solidFill>
                <a:latin typeface="Comic Sans MS" panose="030F0702030302020204" pitchFamily="66" charset="0"/>
              </a:rPr>
            </a:br>
            <a:r>
              <a:rPr lang="es-PE" sz="3200" cap="none" dirty="0" smtClean="0">
                <a:solidFill>
                  <a:srgbClr val="92D050"/>
                </a:solidFill>
                <a:latin typeface="Comic Sans MS" panose="030F0702030302020204" pitchFamily="66" charset="0"/>
              </a:rPr>
              <a:t>¿Cuáles son los tipos de coreografía que existen?</a:t>
            </a:r>
            <a:br>
              <a:rPr lang="es-PE" sz="3200" cap="none" dirty="0" smtClean="0">
                <a:solidFill>
                  <a:srgbClr val="92D050"/>
                </a:solidFill>
                <a:latin typeface="Comic Sans MS" panose="030F0702030302020204" pitchFamily="66" charset="0"/>
              </a:rPr>
            </a:br>
            <a:r>
              <a:rPr lang="es-PE" sz="3200" cap="none" dirty="0" smtClean="0">
                <a:solidFill>
                  <a:srgbClr val="92D050"/>
                </a:solidFill>
                <a:latin typeface="Comic Sans MS" panose="030F0702030302020204" pitchFamily="66" charset="0"/>
              </a:rPr>
              <a:t/>
            </a:r>
            <a:br>
              <a:rPr lang="es-PE" sz="3200" cap="none" dirty="0" smtClean="0">
                <a:solidFill>
                  <a:srgbClr val="92D050"/>
                </a:solidFill>
                <a:latin typeface="Comic Sans MS" panose="030F0702030302020204" pitchFamily="66" charset="0"/>
              </a:rPr>
            </a:br>
            <a:r>
              <a:rPr lang="es-PE" sz="3200" cap="none" dirty="0" smtClean="0">
                <a:solidFill>
                  <a:srgbClr val="92D050"/>
                </a:solidFill>
                <a:latin typeface="Comic Sans MS" panose="030F0702030302020204" pitchFamily="66" charset="0"/>
              </a:rPr>
              <a:t> ¿Qué necesitas para hacer una coreografía?</a:t>
            </a:r>
            <a:endParaRPr lang="es-PE" sz="3200" cap="none" dirty="0">
              <a:solidFill>
                <a:srgbClr val="92D050"/>
              </a:solidFill>
            </a:endParaRPr>
          </a:p>
        </p:txBody>
      </p:sp>
      <p:pic>
        <p:nvPicPr>
          <p:cNvPr id="3" name="Imagen 2"/>
          <p:cNvPicPr>
            <a:picLocks noChangeAspect="1"/>
          </p:cNvPicPr>
          <p:nvPr/>
        </p:nvPicPr>
        <p:blipFill rotWithShape="1">
          <a:blip r:embed="rId2">
            <a:extLst>
              <a:ext uri="{28A0092B-C50C-407E-A947-70E740481C1C}">
                <a14:useLocalDpi xmlns:a14="http://schemas.microsoft.com/office/drawing/2010/main" val="0"/>
              </a:ext>
            </a:extLst>
          </a:blip>
          <a:srcRect r="6676"/>
          <a:stretch/>
        </p:blipFill>
        <p:spPr>
          <a:xfrm>
            <a:off x="9733991" y="489977"/>
            <a:ext cx="1615327" cy="164810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4137366521"/>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618519"/>
            <a:ext cx="9905998" cy="3308022"/>
          </a:xfrm>
        </p:spPr>
        <p:txBody>
          <a:bodyPr>
            <a:normAutofit fontScale="90000"/>
          </a:bodyPr>
          <a:lstStyle/>
          <a:p>
            <a:r>
              <a:rPr lang="es-PE" cap="none" dirty="0">
                <a:solidFill>
                  <a:srgbClr val="92D050"/>
                </a:solidFill>
                <a:latin typeface="Comic Sans MS" panose="030F0702030302020204" pitchFamily="66" charset="0"/>
              </a:rPr>
              <a:t>Ahora que ya sabes qué es una coreografía tu actividad calificada será la siguiente: </a:t>
            </a:r>
            <a:br>
              <a:rPr lang="es-PE" cap="none" dirty="0">
                <a:solidFill>
                  <a:srgbClr val="92D050"/>
                </a:solidFill>
                <a:latin typeface="Comic Sans MS" panose="030F0702030302020204" pitchFamily="66" charset="0"/>
              </a:rPr>
            </a:br>
            <a:r>
              <a:rPr lang="es-PE" cap="none" dirty="0">
                <a:solidFill>
                  <a:srgbClr val="92D050"/>
                </a:solidFill>
                <a:latin typeface="Comic Sans MS" panose="030F0702030302020204" pitchFamily="66" charset="0"/>
              </a:rPr>
              <a:t/>
            </a:r>
            <a:br>
              <a:rPr lang="es-PE" cap="none" dirty="0">
                <a:solidFill>
                  <a:srgbClr val="92D050"/>
                </a:solidFill>
                <a:latin typeface="Comic Sans MS" panose="030F0702030302020204" pitchFamily="66" charset="0"/>
              </a:rPr>
            </a:br>
            <a:r>
              <a:rPr lang="es-PE" sz="2400" cap="none" dirty="0">
                <a:solidFill>
                  <a:srgbClr val="7030A0"/>
                </a:solidFill>
                <a:latin typeface="Comic Sans MS" panose="030F0702030302020204" pitchFamily="66" charset="0"/>
              </a:rPr>
              <a:t>Vas a crear una pequeña coreografía con tu familia en la que se vea reflejado cómo viven </a:t>
            </a:r>
            <a:r>
              <a:rPr lang="es-PE" sz="2400" cap="none" dirty="0" smtClean="0">
                <a:solidFill>
                  <a:srgbClr val="7030A0"/>
                </a:solidFill>
                <a:latin typeface="Comic Sans MS" panose="030F0702030302020204" pitchFamily="66" charset="0"/>
              </a:rPr>
              <a:t>el </a:t>
            </a:r>
            <a:r>
              <a:rPr lang="es-PE" sz="2400" cap="none" dirty="0">
                <a:solidFill>
                  <a:srgbClr val="7030A0"/>
                </a:solidFill>
                <a:latin typeface="Comic Sans MS" panose="030F0702030302020204" pitchFamily="66" charset="0"/>
              </a:rPr>
              <a:t>aislamiento en familia, por ejemplo:</a:t>
            </a:r>
            <a:br>
              <a:rPr lang="es-PE" sz="2400" cap="none" dirty="0">
                <a:solidFill>
                  <a:srgbClr val="7030A0"/>
                </a:solidFill>
                <a:latin typeface="Comic Sans MS" panose="030F0702030302020204" pitchFamily="66" charset="0"/>
              </a:rPr>
            </a:br>
            <a:r>
              <a:rPr lang="es-PE" sz="2400" cap="none" dirty="0" smtClean="0">
                <a:solidFill>
                  <a:srgbClr val="7030A0"/>
                </a:solidFill>
                <a:latin typeface="Comic Sans MS" panose="030F0702030302020204" pitchFamily="66" charset="0"/>
              </a:rPr>
              <a:t>el </a:t>
            </a:r>
            <a:r>
              <a:rPr lang="es-PE" sz="2400" cap="none" dirty="0">
                <a:solidFill>
                  <a:srgbClr val="7030A0"/>
                </a:solidFill>
                <a:latin typeface="Comic Sans MS" panose="030F0702030302020204" pitchFamily="66" charset="0"/>
              </a:rPr>
              <a:t>aseo personal, cocinando en familia, jugando en familia, ejercitándose en familia, bailando en familia, etcétera. (actividades que realizan en casa)</a:t>
            </a:r>
            <a:br>
              <a:rPr lang="es-PE" sz="2400" cap="none" dirty="0">
                <a:solidFill>
                  <a:srgbClr val="7030A0"/>
                </a:solidFill>
                <a:latin typeface="Comic Sans MS" panose="030F0702030302020204" pitchFamily="66" charset="0"/>
              </a:rPr>
            </a:br>
            <a:endParaRPr lang="es-PE" sz="3100" dirty="0">
              <a:solidFill>
                <a:srgbClr val="7030A0"/>
              </a:solidFill>
            </a:endParaRPr>
          </a:p>
        </p:txBody>
      </p:sp>
      <p:sp>
        <p:nvSpPr>
          <p:cNvPr id="3"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pic>
        <p:nvPicPr>
          <p:cNvPr id="5121" name="Imagen 23" descr="madre e hij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4208929" y="3765222"/>
            <a:ext cx="2771775" cy="18478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4291292" y="5827743"/>
            <a:ext cx="268941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933575" algn="l"/>
              </a:tabLst>
              <a:defRPr>
                <a:solidFill>
                  <a:schemeClr val="tx1"/>
                </a:solidFill>
                <a:latin typeface="Arial" panose="020B0604020202020204" pitchFamily="34" charset="0"/>
              </a:defRPr>
            </a:lvl1pPr>
            <a:lvl2pPr eaLnBrk="0" fontAlgn="base" hangingPunct="0">
              <a:spcBef>
                <a:spcPct val="0"/>
              </a:spcBef>
              <a:spcAft>
                <a:spcPct val="0"/>
              </a:spcAft>
              <a:tabLst>
                <a:tab pos="1933575" algn="l"/>
              </a:tabLst>
              <a:defRPr>
                <a:solidFill>
                  <a:schemeClr val="tx1"/>
                </a:solidFill>
                <a:latin typeface="Arial" panose="020B0604020202020204" pitchFamily="34" charset="0"/>
              </a:defRPr>
            </a:lvl2pPr>
            <a:lvl3pPr eaLnBrk="0" fontAlgn="base" hangingPunct="0">
              <a:spcBef>
                <a:spcPct val="0"/>
              </a:spcBef>
              <a:spcAft>
                <a:spcPct val="0"/>
              </a:spcAft>
              <a:tabLst>
                <a:tab pos="1933575" algn="l"/>
              </a:tabLst>
              <a:defRPr>
                <a:solidFill>
                  <a:schemeClr val="tx1"/>
                </a:solidFill>
                <a:latin typeface="Arial" panose="020B0604020202020204" pitchFamily="34" charset="0"/>
              </a:defRPr>
            </a:lvl3pPr>
            <a:lvl4pPr eaLnBrk="0" fontAlgn="base" hangingPunct="0">
              <a:spcBef>
                <a:spcPct val="0"/>
              </a:spcBef>
              <a:spcAft>
                <a:spcPct val="0"/>
              </a:spcAft>
              <a:tabLst>
                <a:tab pos="1933575" algn="l"/>
              </a:tabLst>
              <a:defRPr>
                <a:solidFill>
                  <a:schemeClr val="tx1"/>
                </a:solidFill>
                <a:latin typeface="Arial" panose="020B0604020202020204" pitchFamily="34" charset="0"/>
              </a:defRPr>
            </a:lvl4pPr>
            <a:lvl5pPr eaLnBrk="0" fontAlgn="base" hangingPunct="0">
              <a:spcBef>
                <a:spcPct val="0"/>
              </a:spcBef>
              <a:spcAft>
                <a:spcPct val="0"/>
              </a:spcAft>
              <a:tabLst>
                <a:tab pos="1933575" algn="l"/>
              </a:tabLst>
              <a:defRPr>
                <a:solidFill>
                  <a:schemeClr val="tx1"/>
                </a:solidFill>
                <a:latin typeface="Arial" panose="020B0604020202020204" pitchFamily="34" charset="0"/>
              </a:defRPr>
            </a:lvl5pPr>
            <a:lvl6pPr eaLnBrk="0" fontAlgn="base" hangingPunct="0">
              <a:spcBef>
                <a:spcPct val="0"/>
              </a:spcBef>
              <a:spcAft>
                <a:spcPct val="0"/>
              </a:spcAft>
              <a:tabLst>
                <a:tab pos="1933575" algn="l"/>
              </a:tabLst>
              <a:defRPr>
                <a:solidFill>
                  <a:schemeClr val="tx1"/>
                </a:solidFill>
                <a:latin typeface="Arial" panose="020B0604020202020204" pitchFamily="34" charset="0"/>
              </a:defRPr>
            </a:lvl6pPr>
            <a:lvl7pPr eaLnBrk="0" fontAlgn="base" hangingPunct="0">
              <a:spcBef>
                <a:spcPct val="0"/>
              </a:spcBef>
              <a:spcAft>
                <a:spcPct val="0"/>
              </a:spcAft>
              <a:tabLst>
                <a:tab pos="1933575" algn="l"/>
              </a:tabLst>
              <a:defRPr>
                <a:solidFill>
                  <a:schemeClr val="tx1"/>
                </a:solidFill>
                <a:latin typeface="Arial" panose="020B0604020202020204" pitchFamily="34" charset="0"/>
              </a:defRPr>
            </a:lvl7pPr>
            <a:lvl8pPr eaLnBrk="0" fontAlgn="base" hangingPunct="0">
              <a:spcBef>
                <a:spcPct val="0"/>
              </a:spcBef>
              <a:spcAft>
                <a:spcPct val="0"/>
              </a:spcAft>
              <a:tabLst>
                <a:tab pos="1933575" algn="l"/>
              </a:tabLst>
              <a:defRPr>
                <a:solidFill>
                  <a:schemeClr val="tx1"/>
                </a:solidFill>
                <a:latin typeface="Arial" panose="020B0604020202020204" pitchFamily="34" charset="0"/>
              </a:defRPr>
            </a:lvl8pPr>
            <a:lvl9pPr eaLnBrk="0" fontAlgn="base" hangingPunct="0">
              <a:spcBef>
                <a:spcPct val="0"/>
              </a:spcBef>
              <a:spcAft>
                <a:spcPct val="0"/>
              </a:spcAft>
              <a:tabLst>
                <a:tab pos="193357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933575" algn="l"/>
              </a:tabLst>
            </a:pP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Imagen (</a:t>
            </a:r>
            <a:r>
              <a:rPr kumimoji="0" lang="es-PE" altLang="es-PE" sz="9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s.f</a:t>
            </a: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Recuperada de: </a:t>
            </a:r>
            <a:r>
              <a:rPr kumimoji="0" lang="es-PE" altLang="es-PE" sz="900" b="0" i="0" u="sng" strike="noStrike" cap="none" normalizeH="0" baseline="0" dirty="0" smtClean="0">
                <a:ln>
                  <a:noFill/>
                </a:ln>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https://es.123rf.com/imagenes-de-archivo/familia_jugando.html?sti=lkmc0b5j3wfbketfr2|&amp;mediapopup=66688820</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pic>
        <p:nvPicPr>
          <p:cNvPr id="5124" name="Imagen 20" descr="Cocina y Revolución | Dra. Cacerol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4059" y="3817609"/>
            <a:ext cx="2619375" cy="174307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6"/>
          <p:cNvSpPr>
            <a:spLocks noChangeArrowheads="1"/>
          </p:cNvSpPr>
          <p:nvPr/>
        </p:nvSpPr>
        <p:spPr bwMode="auto">
          <a:xfrm>
            <a:off x="995082" y="5827743"/>
            <a:ext cx="301214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Imagen (</a:t>
            </a:r>
            <a:r>
              <a:rPr kumimoji="0" lang="es-PE" altLang="es-PE" sz="9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s.f</a:t>
            </a:r>
            <a:r>
              <a:rPr kumimoji="0" lang="es-PE" altLang="es-PE"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Recuperado de: </a:t>
            </a:r>
            <a:r>
              <a:rPr kumimoji="0" lang="es-PE" altLang="es-PE" sz="900" b="0" i="0" u="sng" strike="noStrike" cap="none" normalizeH="0" baseline="0" dirty="0" smtClean="0">
                <a:ln>
                  <a:noFill/>
                </a:ln>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http://dracacerola.com/cocina-y-revolucion/</a:t>
            </a:r>
            <a:r>
              <a:rPr kumimoji="0" lang="es-PE" altLang="es-PE" sz="1100" b="0" i="0" u="none" strike="noStrike" cap="none" normalizeH="0" baseline="0" dirty="0" smtClean="0">
                <a:ln>
                  <a:noFill/>
                </a:ln>
                <a:solidFill>
                  <a:schemeClr val="tx1"/>
                </a:solidFill>
                <a:effectLst/>
                <a:latin typeface="Arial" panose="020B0604020202020204" pitchFamily="34" charset="0"/>
              </a:rPr>
              <a:t> </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pic>
        <p:nvPicPr>
          <p:cNvPr id="5127" name="Imagen 21" descr="ejercicios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48927" y="3765222"/>
            <a:ext cx="2533650" cy="180022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9"/>
          <p:cNvSpPr>
            <a:spLocks noChangeArrowheads="1"/>
          </p:cNvSpPr>
          <p:nvPr/>
        </p:nvSpPr>
        <p:spPr bwMode="auto">
          <a:xfrm>
            <a:off x="7848927" y="5747340"/>
            <a:ext cx="279698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Imagen (</a:t>
            </a:r>
            <a:r>
              <a:rPr kumimoji="0" lang="es-PE" altLang="es-PE" sz="9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s.f</a:t>
            </a: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Recuperado de: </a:t>
            </a:r>
            <a:r>
              <a:rPr kumimoji="0" lang="es-PE" altLang="es-PE" sz="900" b="0" i="0" u="sng" strike="noStrike" cap="none" normalizeH="0" baseline="0" dirty="0" smtClean="0">
                <a:ln>
                  <a:noFill/>
                </a:ln>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7"/>
              </a:rPr>
              <a:t>https://www.alamy.es/foto-una-ilustracion-vectorial-de-familia-saludable-ejercitarse-juntos-indoor-en-casa-89679025.html</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6058624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1071" y="968141"/>
            <a:ext cx="9905998" cy="5190611"/>
          </a:xfrm>
        </p:spPr>
        <p:txBody>
          <a:bodyPr>
            <a:normAutofit/>
          </a:bodyPr>
          <a:lstStyle/>
          <a:p>
            <a:r>
              <a:rPr lang="es-PE" sz="2800" dirty="0">
                <a:solidFill>
                  <a:srgbClr val="7030A0"/>
                </a:solidFill>
                <a:latin typeface="Comic Sans MS" panose="030F0702030302020204" pitchFamily="66" charset="0"/>
              </a:rPr>
              <a:t>Aquí te dejo algunos enlaces para que te des una idea de lo que puedes hacer:</a:t>
            </a:r>
            <a:br>
              <a:rPr lang="es-PE" sz="2800" dirty="0">
                <a:solidFill>
                  <a:srgbClr val="7030A0"/>
                </a:solidFill>
                <a:latin typeface="Comic Sans MS" panose="030F0702030302020204" pitchFamily="66" charset="0"/>
              </a:rPr>
            </a:br>
            <a:r>
              <a:rPr lang="es-PE" sz="2800" dirty="0">
                <a:latin typeface="Comic Sans MS" panose="030F0702030302020204" pitchFamily="66" charset="0"/>
              </a:rPr>
              <a:t/>
            </a:r>
            <a:br>
              <a:rPr lang="es-PE" sz="2800" dirty="0">
                <a:latin typeface="Comic Sans MS" panose="030F0702030302020204" pitchFamily="66" charset="0"/>
              </a:rPr>
            </a:br>
            <a:r>
              <a:rPr lang="es-PE" sz="2200" dirty="0">
                <a:latin typeface="Comic Sans MS" panose="030F0702030302020204" pitchFamily="66" charset="0"/>
                <a:hlinkClick r:id="rId2"/>
              </a:rPr>
              <a:t>https://www.youtube.com/watch?v=YpPf071eNEM</a:t>
            </a:r>
            <a:r>
              <a:rPr lang="es-PE" sz="2200" dirty="0">
                <a:latin typeface="Comic Sans MS" panose="030F0702030302020204" pitchFamily="66" charset="0"/>
              </a:rPr>
              <a:t> </a:t>
            </a:r>
            <a:r>
              <a:rPr lang="es-PE" sz="2200" dirty="0">
                <a:solidFill>
                  <a:schemeClr val="bg1"/>
                </a:solidFill>
                <a:latin typeface="Comic Sans MS" panose="030F0702030302020204" pitchFamily="66" charset="0"/>
              </a:rPr>
              <a:t>Higiene Oral Divertida - 2ºOdontología USC</a:t>
            </a:r>
            <a:r>
              <a:rPr lang="es-PE" sz="2200" dirty="0">
                <a:latin typeface="Comic Sans MS" panose="030F0702030302020204" pitchFamily="66" charset="0"/>
              </a:rPr>
              <a:t/>
            </a:r>
            <a:br>
              <a:rPr lang="es-PE" sz="2200" dirty="0">
                <a:latin typeface="Comic Sans MS" panose="030F0702030302020204" pitchFamily="66" charset="0"/>
              </a:rPr>
            </a:br>
            <a:r>
              <a:rPr lang="es-PE" sz="2200" dirty="0">
                <a:latin typeface="Comic Sans MS" panose="030F0702030302020204" pitchFamily="66" charset="0"/>
              </a:rPr>
              <a:t/>
            </a:r>
            <a:br>
              <a:rPr lang="es-PE" sz="2200" dirty="0">
                <a:latin typeface="Comic Sans MS" panose="030F0702030302020204" pitchFamily="66" charset="0"/>
              </a:rPr>
            </a:br>
            <a:r>
              <a:rPr lang="es-PE" sz="2200" dirty="0">
                <a:latin typeface="Comic Sans MS" panose="030F0702030302020204" pitchFamily="66" charset="0"/>
                <a:hlinkClick r:id="rId3"/>
              </a:rPr>
              <a:t>https://www.youtube.com/watch?v=_S0an7wxiY0</a:t>
            </a:r>
            <a:r>
              <a:rPr lang="es-PE" sz="2200" dirty="0">
                <a:latin typeface="Comic Sans MS" panose="030F0702030302020204" pitchFamily="66" charset="0"/>
              </a:rPr>
              <a:t> </a:t>
            </a:r>
            <a:r>
              <a:rPr lang="es-PE" sz="2200" dirty="0">
                <a:solidFill>
                  <a:schemeClr val="bg1"/>
                </a:solidFill>
                <a:latin typeface="Comic Sans MS" panose="030F0702030302020204" pitchFamily="66" charset="0"/>
              </a:rPr>
              <a:t>lavado de manos HGZ 197 coreografía</a:t>
            </a:r>
            <a:br>
              <a:rPr lang="es-PE" sz="2200" dirty="0">
                <a:solidFill>
                  <a:schemeClr val="bg1"/>
                </a:solidFill>
                <a:latin typeface="Comic Sans MS" panose="030F0702030302020204" pitchFamily="66" charset="0"/>
              </a:rPr>
            </a:br>
            <a:endParaRPr lang="es-PE" sz="2200" dirty="0">
              <a:solidFill>
                <a:schemeClr val="bg1"/>
              </a:solidFill>
            </a:endParaRPr>
          </a:p>
        </p:txBody>
      </p:sp>
    </p:spTree>
    <p:extLst>
      <p:ext uri="{BB962C8B-B14F-4D97-AF65-F5344CB8AC3E}">
        <p14:creationId xmlns:p14="http://schemas.microsoft.com/office/powerpoint/2010/main" val="1583524128"/>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618516"/>
            <a:ext cx="9905998" cy="5015801"/>
          </a:xfrm>
        </p:spPr>
        <p:txBody>
          <a:bodyPr>
            <a:normAutofit/>
          </a:bodyPr>
          <a:lstStyle/>
          <a:p>
            <a:r>
              <a:rPr lang="es-PE" sz="2800" dirty="0">
                <a:solidFill>
                  <a:srgbClr val="7030A0"/>
                </a:solidFill>
                <a:latin typeface="Comic Sans MS" panose="030F0702030302020204" pitchFamily="66" charset="0"/>
              </a:rPr>
              <a:t>Puntos a tomar en cuenta para actividad</a:t>
            </a:r>
            <a:r>
              <a:rPr lang="es-PE" sz="2800" dirty="0" smtClean="0">
                <a:solidFill>
                  <a:srgbClr val="7030A0"/>
                </a:solidFill>
                <a:latin typeface="Comic Sans MS" panose="030F0702030302020204" pitchFamily="66" charset="0"/>
              </a:rPr>
              <a:t>:</a:t>
            </a:r>
            <a:br>
              <a:rPr lang="es-PE" sz="2800" dirty="0" smtClean="0">
                <a:solidFill>
                  <a:srgbClr val="7030A0"/>
                </a:solidFill>
                <a:latin typeface="Comic Sans MS" panose="030F0702030302020204" pitchFamily="66" charset="0"/>
              </a:rPr>
            </a:br>
            <a:r>
              <a:rPr lang="es-PE" dirty="0">
                <a:solidFill>
                  <a:srgbClr val="7030A0"/>
                </a:solidFill>
                <a:latin typeface="Comic Sans MS" panose="030F0702030302020204" pitchFamily="66" charset="0"/>
              </a:rPr>
              <a:t/>
            </a:r>
            <a:br>
              <a:rPr lang="es-PE" dirty="0">
                <a:solidFill>
                  <a:srgbClr val="7030A0"/>
                </a:solidFill>
                <a:latin typeface="Comic Sans MS" panose="030F0702030302020204" pitchFamily="66" charset="0"/>
              </a:rPr>
            </a:br>
            <a:r>
              <a:rPr lang="es-PE" sz="1800" cap="none" dirty="0" smtClean="0">
                <a:solidFill>
                  <a:srgbClr val="92D050"/>
                </a:solidFill>
                <a:latin typeface="Comic Sans MS" panose="030F0702030302020204" pitchFamily="66" charset="0"/>
              </a:rPr>
              <a:t>1. El video puede tener una duración de 50 segundos como mínimo y 1 minuto y medio como máximo, tiene que estar grabado en formato mp4 y lo enviarás de la siguiente manera:</a:t>
            </a:r>
            <a:br>
              <a:rPr lang="es-PE" sz="1800" cap="none" dirty="0" smtClean="0">
                <a:solidFill>
                  <a:srgbClr val="92D050"/>
                </a:solidFill>
                <a:latin typeface="Comic Sans MS" panose="030F0702030302020204" pitchFamily="66" charset="0"/>
              </a:rPr>
            </a:br>
            <a:r>
              <a:rPr lang="es-PE" sz="1800" cap="none" dirty="0" smtClean="0">
                <a:solidFill>
                  <a:srgbClr val="92D050"/>
                </a:solidFill>
                <a:latin typeface="Comic Sans MS" panose="030F0702030302020204" pitchFamily="66" charset="0"/>
              </a:rPr>
              <a:t/>
            </a:r>
            <a:br>
              <a:rPr lang="es-PE" sz="1800" cap="none" dirty="0" smtClean="0">
                <a:solidFill>
                  <a:srgbClr val="92D050"/>
                </a:solidFill>
                <a:latin typeface="Comic Sans MS" panose="030F0702030302020204" pitchFamily="66" charset="0"/>
              </a:rPr>
            </a:br>
            <a:r>
              <a:rPr lang="es-PE" sz="1800" cap="none" dirty="0" smtClean="0">
                <a:solidFill>
                  <a:srgbClr val="92D050"/>
                </a:solidFill>
                <a:latin typeface="Comic Sans MS" panose="030F0702030302020204" pitchFamily="66" charset="0"/>
              </a:rPr>
              <a:t>                                         APELLIDO, NOMBRE- ÁREA</a:t>
            </a:r>
            <a:br>
              <a:rPr lang="es-PE" sz="1800" cap="none" dirty="0" smtClean="0">
                <a:solidFill>
                  <a:srgbClr val="92D050"/>
                </a:solidFill>
                <a:latin typeface="Comic Sans MS" panose="030F0702030302020204" pitchFamily="66" charset="0"/>
              </a:rPr>
            </a:br>
            <a:r>
              <a:rPr lang="es-PE" sz="1800" cap="none" dirty="0" smtClean="0">
                <a:solidFill>
                  <a:srgbClr val="92D050"/>
                </a:solidFill>
                <a:latin typeface="Comic Sans MS" panose="030F0702030302020204" pitchFamily="66" charset="0"/>
              </a:rPr>
              <a:t/>
            </a:r>
            <a:br>
              <a:rPr lang="es-PE" sz="1800" cap="none" dirty="0" smtClean="0">
                <a:solidFill>
                  <a:srgbClr val="92D050"/>
                </a:solidFill>
                <a:latin typeface="Comic Sans MS" panose="030F0702030302020204" pitchFamily="66" charset="0"/>
              </a:rPr>
            </a:br>
            <a:r>
              <a:rPr lang="es-PE" sz="1800" cap="none" dirty="0" smtClean="0">
                <a:solidFill>
                  <a:srgbClr val="92D050"/>
                </a:solidFill>
                <a:latin typeface="Comic Sans MS" panose="030F0702030302020204" pitchFamily="66" charset="0"/>
              </a:rPr>
              <a:t>2. Deben participar como mínimo 2 miembros de la familia incluyendo al estudiante.</a:t>
            </a:r>
            <a:br>
              <a:rPr lang="es-PE" sz="1800" cap="none" dirty="0" smtClean="0">
                <a:solidFill>
                  <a:srgbClr val="92D050"/>
                </a:solidFill>
                <a:latin typeface="Comic Sans MS" panose="030F0702030302020204" pitchFamily="66" charset="0"/>
              </a:rPr>
            </a:br>
            <a:r>
              <a:rPr lang="es-PE" sz="1800" cap="none" dirty="0" smtClean="0">
                <a:solidFill>
                  <a:srgbClr val="92D050"/>
                </a:solidFill>
                <a:latin typeface="Comic Sans MS" panose="030F0702030302020204" pitchFamily="66" charset="0"/>
              </a:rPr>
              <a:t/>
            </a:r>
            <a:br>
              <a:rPr lang="es-PE" sz="1800" cap="none" dirty="0" smtClean="0">
                <a:solidFill>
                  <a:srgbClr val="92D050"/>
                </a:solidFill>
                <a:latin typeface="Comic Sans MS" panose="030F0702030302020204" pitchFamily="66" charset="0"/>
              </a:rPr>
            </a:br>
            <a:r>
              <a:rPr lang="es-PE" sz="1800" cap="none" dirty="0" smtClean="0">
                <a:solidFill>
                  <a:srgbClr val="92D050"/>
                </a:solidFill>
                <a:latin typeface="Comic Sans MS" panose="030F0702030302020204" pitchFamily="66" charset="0"/>
              </a:rPr>
              <a:t>3. Enviar los videos hasta el día viernes 17 de abril  a las 8:00 pm. </a:t>
            </a:r>
            <a:br>
              <a:rPr lang="es-PE" sz="1800" cap="none" dirty="0" smtClean="0">
                <a:solidFill>
                  <a:srgbClr val="92D050"/>
                </a:solidFill>
                <a:latin typeface="Comic Sans MS" panose="030F0702030302020204" pitchFamily="66" charset="0"/>
              </a:rPr>
            </a:br>
            <a:r>
              <a:rPr lang="es-PE" sz="1800" cap="none" dirty="0" smtClean="0">
                <a:solidFill>
                  <a:srgbClr val="92D050"/>
                </a:solidFill>
                <a:latin typeface="Comic Sans MS" panose="030F0702030302020204" pitchFamily="66" charset="0"/>
              </a:rPr>
              <a:t/>
            </a:r>
            <a:br>
              <a:rPr lang="es-PE" sz="1800" cap="none" dirty="0" smtClean="0">
                <a:solidFill>
                  <a:srgbClr val="92D050"/>
                </a:solidFill>
                <a:latin typeface="Comic Sans MS" panose="030F0702030302020204" pitchFamily="66" charset="0"/>
              </a:rPr>
            </a:br>
            <a:r>
              <a:rPr lang="es-PE" sz="1800" cap="none" dirty="0" smtClean="0">
                <a:solidFill>
                  <a:srgbClr val="92D050"/>
                </a:solidFill>
                <a:latin typeface="Comic Sans MS" panose="030F0702030302020204" pitchFamily="66" charset="0"/>
              </a:rPr>
              <a:t/>
            </a:r>
            <a:br>
              <a:rPr lang="es-PE" sz="1800" cap="none" dirty="0" smtClean="0">
                <a:solidFill>
                  <a:srgbClr val="92D050"/>
                </a:solidFill>
                <a:latin typeface="Comic Sans MS" panose="030F0702030302020204" pitchFamily="66" charset="0"/>
              </a:rPr>
            </a:br>
            <a:r>
              <a:rPr lang="es-PE" sz="1800" b="1" cap="none" dirty="0" smtClean="0">
                <a:solidFill>
                  <a:srgbClr val="92D050"/>
                </a:solidFill>
                <a:effectLst>
                  <a:outerShdw blurRad="38100" dist="38100" dir="2700000" algn="tl">
                    <a:srgbClr val="000000">
                      <a:alpha val="43137"/>
                    </a:srgbClr>
                  </a:outerShdw>
                </a:effectLst>
                <a:latin typeface="Comic Sans MS" panose="030F0702030302020204" pitchFamily="66" charset="0"/>
              </a:rPr>
              <a:t>Los mejores trabajos se exhibirán a través de las redes sociales del colegio.</a:t>
            </a:r>
            <a:br>
              <a:rPr lang="es-PE" sz="1800" b="1" cap="none" dirty="0" smtClean="0">
                <a:solidFill>
                  <a:srgbClr val="92D050"/>
                </a:solidFill>
                <a:effectLst>
                  <a:outerShdw blurRad="38100" dist="38100" dir="2700000" algn="tl">
                    <a:srgbClr val="000000">
                      <a:alpha val="43137"/>
                    </a:srgbClr>
                  </a:outerShdw>
                </a:effectLst>
                <a:latin typeface="Comic Sans MS" panose="030F0702030302020204" pitchFamily="66" charset="0"/>
              </a:rPr>
            </a:br>
            <a:endParaRPr lang="es-PE" sz="1800" b="1" cap="none" dirty="0">
              <a:solidFill>
                <a:srgbClr val="92D050"/>
              </a:solidFill>
              <a:effectLst>
                <a:outerShdw blurRad="38100" dist="38100" dir="2700000" algn="tl">
                  <a:srgbClr val="000000">
                    <a:alpha val="43137"/>
                  </a:srgbClr>
                </a:outerShdw>
              </a:effectLst>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6317" y="5061022"/>
            <a:ext cx="2371918" cy="1423150"/>
          </a:xfrm>
          <a:prstGeom prst="rect">
            <a:avLst/>
          </a:prstGeom>
        </p:spPr>
      </p:pic>
    </p:spTree>
    <p:extLst>
      <p:ext uri="{BB962C8B-B14F-4D97-AF65-F5344CB8AC3E}">
        <p14:creationId xmlns:p14="http://schemas.microsoft.com/office/powerpoint/2010/main" val="1234843231"/>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PE" sz="2000" cap="none" dirty="0">
                <a:solidFill>
                  <a:srgbClr val="7030A0"/>
                </a:solidFill>
                <a:latin typeface="Trebuchet MS" panose="020B0603020202020204"/>
              </a:rPr>
              <a:t>LEE CUIDADOSAMENTE LA RUBRICA PARA QUE SEPAS </a:t>
            </a:r>
            <a:r>
              <a:rPr lang="es-PE" sz="2000" cap="none" dirty="0" smtClean="0">
                <a:solidFill>
                  <a:srgbClr val="7030A0"/>
                </a:solidFill>
                <a:latin typeface="Trebuchet MS" panose="020B0603020202020204"/>
              </a:rPr>
              <a:t>QUÉ </a:t>
            </a:r>
            <a:r>
              <a:rPr lang="es-PE" sz="2000" cap="none" dirty="0">
                <a:solidFill>
                  <a:srgbClr val="7030A0"/>
                </a:solidFill>
                <a:latin typeface="Trebuchet MS" panose="020B0603020202020204"/>
              </a:rPr>
              <a:t>ES LO QUE SE VA A CALIFICAR.</a:t>
            </a:r>
            <a:br>
              <a:rPr lang="es-PE" sz="2000" cap="none" dirty="0">
                <a:solidFill>
                  <a:srgbClr val="7030A0"/>
                </a:solidFill>
                <a:latin typeface="Trebuchet MS" panose="020B0603020202020204"/>
              </a:rPr>
            </a:br>
            <a:r>
              <a:rPr lang="es-PE" sz="2000" cap="none" dirty="0">
                <a:solidFill>
                  <a:srgbClr val="5FCBEF"/>
                </a:solidFill>
                <a:latin typeface="Trebuchet MS" panose="020B0603020202020204"/>
              </a:rPr>
              <a:t/>
            </a:r>
            <a:br>
              <a:rPr lang="es-PE" sz="2000" cap="none" dirty="0">
                <a:solidFill>
                  <a:srgbClr val="5FCBEF"/>
                </a:solidFill>
                <a:latin typeface="Trebuchet MS" panose="020B0603020202020204"/>
              </a:rPr>
            </a:br>
            <a:r>
              <a:rPr lang="es-PE" sz="1600" cap="none" dirty="0">
                <a:solidFill>
                  <a:srgbClr val="92D050"/>
                </a:solidFill>
                <a:latin typeface="Trebuchet MS" panose="020B0603020202020204"/>
              </a:rPr>
              <a:t>NO OLVIDES escoger la música que </a:t>
            </a:r>
            <a:r>
              <a:rPr lang="es-PE" sz="1600" cap="none" dirty="0" smtClean="0">
                <a:solidFill>
                  <a:srgbClr val="92D050"/>
                </a:solidFill>
                <a:latin typeface="Trebuchet MS" panose="020B0603020202020204"/>
              </a:rPr>
              <a:t>más </a:t>
            </a:r>
            <a:r>
              <a:rPr lang="es-PE" sz="1600" cap="none" dirty="0">
                <a:solidFill>
                  <a:srgbClr val="92D050"/>
                </a:solidFill>
                <a:latin typeface="Trebuchet MS" panose="020B0603020202020204"/>
              </a:rPr>
              <a:t>te agrade, respetar el tiempo establecido y sobre todo ser creativo para elaborar tu coreografía.</a:t>
            </a:r>
            <a:endParaRPr lang="es-PE" dirty="0">
              <a:solidFill>
                <a:srgbClr val="92D050"/>
              </a:solidFill>
            </a:endParaRPr>
          </a:p>
        </p:txBody>
      </p:sp>
      <p:graphicFrame>
        <p:nvGraphicFramePr>
          <p:cNvPr id="3" name="Tabla 2"/>
          <p:cNvGraphicFramePr>
            <a:graphicFrameLocks noGrp="1"/>
          </p:cNvGraphicFramePr>
          <p:nvPr>
            <p:extLst>
              <p:ext uri="{D42A27DB-BD31-4B8C-83A1-F6EECF244321}">
                <p14:modId xmlns:p14="http://schemas.microsoft.com/office/powerpoint/2010/main" val="3634126975"/>
              </p:ext>
            </p:extLst>
          </p:nvPr>
        </p:nvGraphicFramePr>
        <p:xfrm>
          <a:off x="2097740" y="2249488"/>
          <a:ext cx="7032810" cy="4051184"/>
        </p:xfrm>
        <a:graphic>
          <a:graphicData uri="http://schemas.openxmlformats.org/drawingml/2006/table">
            <a:tbl>
              <a:tblPr firstRow="1" firstCol="1" bandRow="1"/>
              <a:tblGrid>
                <a:gridCol w="1757788"/>
                <a:gridCol w="1757788"/>
                <a:gridCol w="1758617"/>
                <a:gridCol w="1758617"/>
              </a:tblGrid>
              <a:tr h="371878">
                <a:tc>
                  <a:txBody>
                    <a:bodyPr/>
                    <a:lstStyle/>
                    <a:p>
                      <a:pPr algn="ctr">
                        <a:lnSpc>
                          <a:spcPct val="107000"/>
                        </a:lnSpc>
                        <a:spcAft>
                          <a:spcPts val="0"/>
                        </a:spcAft>
                      </a:pPr>
                      <a:r>
                        <a:rPr lang="es-PE" sz="1200" dirty="0">
                          <a:effectLst/>
                          <a:latin typeface="Calibri" panose="020F0502020204030204" pitchFamily="34" charset="0"/>
                          <a:ea typeface="Calibri" panose="020F0502020204030204" pitchFamily="34" charset="0"/>
                          <a:cs typeface="Times New Roman" panose="02020603050405020304" pitchFamily="18" charset="0"/>
                        </a:rPr>
                        <a:t>AD </a:t>
                      </a:r>
                    </a:p>
                  </a:txBody>
                  <a:tcPr marL="58870" marR="588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PE" sz="1200" dirty="0">
                          <a:effectLst/>
                          <a:latin typeface="Calibri" panose="020F0502020204030204" pitchFamily="34" charset="0"/>
                          <a:ea typeface="Calibri" panose="020F0502020204030204" pitchFamily="34" charset="0"/>
                          <a:cs typeface="Times New Roman" panose="02020603050405020304" pitchFamily="18" charset="0"/>
                        </a:rPr>
                        <a:t>A </a:t>
                      </a:r>
                    </a:p>
                  </a:txBody>
                  <a:tcPr marL="58870" marR="588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PE" sz="1200" dirty="0">
                          <a:effectLst/>
                          <a:latin typeface="Calibri" panose="020F0502020204030204" pitchFamily="34" charset="0"/>
                          <a:ea typeface="Calibri" panose="020F0502020204030204" pitchFamily="34" charset="0"/>
                          <a:cs typeface="Times New Roman" panose="02020603050405020304" pitchFamily="18" charset="0"/>
                        </a:rPr>
                        <a:t>B </a:t>
                      </a:r>
                    </a:p>
                  </a:txBody>
                  <a:tcPr marL="58870" marR="588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PE" sz="1200" dirty="0">
                          <a:effectLst/>
                          <a:latin typeface="Calibri" panose="020F0502020204030204" pitchFamily="34" charset="0"/>
                          <a:ea typeface="Calibri" panose="020F0502020204030204" pitchFamily="34" charset="0"/>
                          <a:cs typeface="Times New Roman" panose="02020603050405020304" pitchFamily="18" charset="0"/>
                        </a:rPr>
                        <a:t>C </a:t>
                      </a:r>
                    </a:p>
                  </a:txBody>
                  <a:tcPr marL="58870" marR="588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83599">
                <a:tc>
                  <a:txBody>
                    <a:bodyPr/>
                    <a:lstStyle/>
                    <a:p>
                      <a:pPr algn="just">
                        <a:lnSpc>
                          <a:spcPct val="107000"/>
                        </a:lnSpc>
                        <a:spcAft>
                          <a:spcPts val="0"/>
                        </a:spcAft>
                      </a:pPr>
                      <a:r>
                        <a:rPr lang="es-PE" sz="1200" dirty="0">
                          <a:effectLst/>
                          <a:latin typeface="Calibri" panose="020F0502020204030204" pitchFamily="34" charset="0"/>
                          <a:ea typeface="Calibri" panose="020F0502020204030204" pitchFamily="34" charset="0"/>
                          <a:cs typeface="Times New Roman" panose="02020603050405020304" pitchFamily="18" charset="0"/>
                        </a:rPr>
                        <a:t>Elabora una secuencia rítmica corporal mediante una pequeña coreografía de manera creativa, respetando el tiempo establecido, evidenciando una excelente coordinación en sus movimientos  y desplazamientos acompañando armoniosamente la pista musical, así como una destacada expresión corporal y gestual y el acompañamiento de su familia.</a:t>
                      </a:r>
                    </a:p>
                  </a:txBody>
                  <a:tcPr marL="58870" marR="588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PE" sz="1200" dirty="0">
                          <a:effectLst/>
                          <a:latin typeface="Calibri" panose="020F0502020204030204" pitchFamily="34" charset="0"/>
                          <a:ea typeface="Calibri" panose="020F0502020204030204" pitchFamily="34" charset="0"/>
                          <a:cs typeface="Times New Roman" panose="02020603050405020304" pitchFamily="18" charset="0"/>
                        </a:rPr>
                        <a:t>Elabora una secuencia rítmica corporal mediante una pequeña coreografía de manera creativa, respetando el tiempo establecido, mostrando una buena coordinación en sus movimientos, desplazamientos al ritmo de la melodía, una buena expresión corporal y el acompañamiento de la familia.</a:t>
                      </a:r>
                    </a:p>
                  </a:txBody>
                  <a:tcPr marL="58870" marR="588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PE" sz="1200" dirty="0">
                          <a:effectLst/>
                          <a:latin typeface="Calibri" panose="020F0502020204030204" pitchFamily="34" charset="0"/>
                          <a:ea typeface="Calibri" panose="020F0502020204030204" pitchFamily="34" charset="0"/>
                          <a:cs typeface="Times New Roman" panose="02020603050405020304" pitchFamily="18" charset="0"/>
                        </a:rPr>
                        <a:t>Elabora una secuencia rítmica corporal mediante una pequeña coreografía respetando el tiempo establecido, mostrando algunas dificultades  para realizar movimientos coordinados al ritmo de la música, pero mostrando una buena expresión corporal.</a:t>
                      </a:r>
                    </a:p>
                  </a:txBody>
                  <a:tcPr marL="58870" marR="588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PE" sz="1200" dirty="0">
                          <a:effectLst/>
                          <a:latin typeface="Calibri" panose="020F0502020204030204" pitchFamily="34" charset="0"/>
                          <a:ea typeface="Calibri" panose="020F0502020204030204" pitchFamily="34" charset="0"/>
                          <a:cs typeface="Times New Roman" panose="02020603050405020304" pitchFamily="18" charset="0"/>
                        </a:rPr>
                        <a:t>Elabora una secuencia rítmica corporal mediante una pequeña coreografía respetando el tiempo establecido, mostrando movimientos coordinados al ritmo de la música de manera deficiente, así como una </a:t>
                      </a:r>
                      <a:r>
                        <a:rPr lang="es-PE" sz="1200" dirty="0" smtClean="0">
                          <a:effectLst/>
                          <a:latin typeface="Calibri" panose="020F0502020204030204" pitchFamily="34" charset="0"/>
                          <a:ea typeface="Calibri" panose="020F0502020204030204" pitchFamily="34" charset="0"/>
                          <a:cs typeface="Times New Roman" panose="02020603050405020304" pitchFamily="18" charset="0"/>
                        </a:rPr>
                        <a:t>pobre </a:t>
                      </a:r>
                      <a:r>
                        <a:rPr lang="es-PE" sz="1200" dirty="0">
                          <a:effectLst/>
                          <a:latin typeface="Calibri" panose="020F0502020204030204" pitchFamily="34" charset="0"/>
                          <a:ea typeface="Calibri" panose="020F0502020204030204" pitchFamily="34" charset="0"/>
                          <a:cs typeface="Times New Roman" panose="02020603050405020304" pitchFamily="18" charset="0"/>
                        </a:rPr>
                        <a:t>expresión corporal.</a:t>
                      </a:r>
                    </a:p>
                  </a:txBody>
                  <a:tcPr marL="58870" marR="588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4132">
                <a:tc>
                  <a:txBody>
                    <a:bodyPr/>
                    <a:lstStyle/>
                    <a:p>
                      <a:pPr>
                        <a:lnSpc>
                          <a:spcPct val="107000"/>
                        </a:lnSpc>
                        <a:spcAft>
                          <a:spcPts val="0"/>
                        </a:spcAft>
                      </a:pPr>
                      <a:r>
                        <a:rPr lang="es-PE" sz="1200" dirty="0">
                          <a:effectLst/>
                          <a:latin typeface="Calibri" panose="020F0502020204030204" pitchFamily="34" charset="0"/>
                          <a:ea typeface="Calibri" panose="020F0502020204030204" pitchFamily="34" charset="0"/>
                          <a:cs typeface="Times New Roman" panose="02020603050405020304" pitchFamily="18" charset="0"/>
                        </a:rPr>
                        <a:t>NIVEL LOGRADO</a:t>
                      </a:r>
                    </a:p>
                  </a:txBody>
                  <a:tcPr marL="58870" marR="588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nSpc>
                          <a:spcPct val="107000"/>
                        </a:lnSpc>
                        <a:spcAft>
                          <a:spcPts val="0"/>
                        </a:spcAft>
                      </a:pPr>
                      <a:r>
                        <a:rPr lang="es-PE"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58870" marR="588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PE"/>
                    </a:p>
                  </a:txBody>
                  <a:tcPr/>
                </a:tc>
                <a:tc hMerge="1">
                  <a:txBody>
                    <a:bodyPr/>
                    <a:lstStyle/>
                    <a:p>
                      <a:endParaRPr lang="es-PE"/>
                    </a:p>
                  </a:txBody>
                  <a:tcPr/>
                </a:tc>
              </a:tr>
            </a:tbl>
          </a:graphicData>
        </a:graphic>
      </p:graphicFrame>
    </p:spTree>
    <p:extLst>
      <p:ext uri="{BB962C8B-B14F-4D97-AF65-F5344CB8AC3E}">
        <p14:creationId xmlns:p14="http://schemas.microsoft.com/office/powerpoint/2010/main" val="397926373"/>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2581834"/>
            <a:ext cx="9905998" cy="3482789"/>
          </a:xfrm>
        </p:spPr>
        <p:txBody>
          <a:bodyPr>
            <a:normAutofit/>
          </a:bodyPr>
          <a:lstStyle/>
          <a:p>
            <a:pPr algn="ctr"/>
            <a:r>
              <a:rPr lang="es-PE" sz="4800" cap="none" dirty="0">
                <a:solidFill>
                  <a:srgbClr val="FFFF00"/>
                </a:solidFill>
                <a:latin typeface="Algerian" panose="04020705040A02060702" pitchFamily="82" charset="0"/>
              </a:rPr>
              <a:t>#</a:t>
            </a:r>
            <a:r>
              <a:rPr lang="es-PE" sz="4800" cap="none" dirty="0" err="1">
                <a:solidFill>
                  <a:srgbClr val="002060"/>
                </a:solidFill>
                <a:latin typeface="Arial Narrow" panose="020B0606020202030204" pitchFamily="34" charset="0"/>
              </a:rPr>
              <a:t>SeguimosAprendiendo</a:t>
            </a:r>
            <a:r>
              <a:rPr lang="es-PE" sz="4800" cap="none" dirty="0">
                <a:solidFill>
                  <a:srgbClr val="002060"/>
                </a:solidFill>
                <a:latin typeface="Algerian" panose="04020705040A02060702" pitchFamily="82" charset="0"/>
              </a:rPr>
              <a:t/>
            </a:r>
            <a:br>
              <a:rPr lang="es-PE" sz="4800" cap="none" dirty="0">
                <a:solidFill>
                  <a:srgbClr val="002060"/>
                </a:solidFill>
                <a:latin typeface="Algerian" panose="04020705040A02060702" pitchFamily="82" charset="0"/>
              </a:rPr>
            </a:br>
            <a:r>
              <a:rPr lang="es-PE" sz="4800" cap="none" dirty="0">
                <a:solidFill>
                  <a:srgbClr val="002060"/>
                </a:solidFill>
                <a:latin typeface="Algerian" panose="04020705040A02060702" pitchFamily="82" charset="0"/>
              </a:rPr>
              <a:t/>
            </a:r>
            <a:br>
              <a:rPr lang="es-PE" sz="4800" cap="none" dirty="0">
                <a:solidFill>
                  <a:srgbClr val="002060"/>
                </a:solidFill>
                <a:latin typeface="Algerian" panose="04020705040A02060702" pitchFamily="82" charset="0"/>
              </a:rPr>
            </a:br>
            <a:r>
              <a:rPr lang="es-PE" sz="4800" cap="none" dirty="0">
                <a:solidFill>
                  <a:srgbClr val="92D050"/>
                </a:solidFill>
                <a:latin typeface="Comic Sans MS" panose="030F0702030302020204" pitchFamily="66" charset="0"/>
              </a:rPr>
              <a:t>Arte y cultura</a:t>
            </a:r>
            <a:r>
              <a:rPr lang="es-PE" cap="none" dirty="0">
                <a:solidFill>
                  <a:srgbClr val="92D050"/>
                </a:solidFill>
                <a:latin typeface="Comic Sans MS" panose="030F0702030302020204" pitchFamily="66" charset="0"/>
              </a:rPr>
              <a:t/>
            </a:r>
            <a:br>
              <a:rPr lang="es-PE" cap="none" dirty="0">
                <a:solidFill>
                  <a:srgbClr val="92D050"/>
                </a:solidFill>
                <a:latin typeface="Comic Sans MS" panose="030F0702030302020204" pitchFamily="66" charset="0"/>
              </a:rPr>
            </a:br>
            <a:r>
              <a:rPr lang="es-PE" cap="none" dirty="0">
                <a:solidFill>
                  <a:srgbClr val="92D050"/>
                </a:solidFill>
                <a:latin typeface="Comic Sans MS" panose="030F0702030302020204" pitchFamily="66" charset="0"/>
              </a:rPr>
              <a:t/>
            </a:r>
            <a:br>
              <a:rPr lang="es-PE" cap="none" dirty="0">
                <a:solidFill>
                  <a:srgbClr val="92D050"/>
                </a:solidFill>
                <a:latin typeface="Comic Sans MS" panose="030F0702030302020204" pitchFamily="66" charset="0"/>
              </a:rPr>
            </a:br>
            <a:r>
              <a:rPr lang="es-PE" sz="2800" cap="none" dirty="0">
                <a:solidFill>
                  <a:srgbClr val="92D050"/>
                </a:solidFill>
                <a:latin typeface="Comic Sans MS" panose="030F0702030302020204" pitchFamily="66" charset="0"/>
              </a:rPr>
              <a:t>Miss  Jenifer Asalde</a:t>
            </a:r>
            <a:r>
              <a:rPr lang="es-PE" sz="2800" cap="none" dirty="0">
                <a:solidFill>
                  <a:srgbClr val="7030A0"/>
                </a:solidFill>
                <a:latin typeface="Comic Sans MS" panose="030F0702030302020204" pitchFamily="66" charset="0"/>
              </a:rPr>
              <a:t/>
            </a:r>
            <a:br>
              <a:rPr lang="es-PE" sz="2800" cap="none" dirty="0">
                <a:solidFill>
                  <a:srgbClr val="7030A0"/>
                </a:solidFill>
                <a:latin typeface="Comic Sans MS" panose="030F0702030302020204" pitchFamily="66" charset="0"/>
              </a:rPr>
            </a:br>
            <a:endParaRPr lang="es-PE"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9105" y="679717"/>
            <a:ext cx="1902117" cy="1902117"/>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545640">
            <a:off x="902902" y="4061955"/>
            <a:ext cx="2996126" cy="1123950"/>
          </a:xfrm>
          <a:prstGeom prst="rect">
            <a:avLst/>
          </a:prstGeom>
        </p:spPr>
      </p:pic>
    </p:spTree>
    <p:extLst>
      <p:ext uri="{BB962C8B-B14F-4D97-AF65-F5344CB8AC3E}">
        <p14:creationId xmlns:p14="http://schemas.microsoft.com/office/powerpoint/2010/main" val="1115062309"/>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4" y="609600"/>
            <a:ext cx="4479457" cy="1098176"/>
          </a:xfrm>
        </p:spPr>
        <p:txBody>
          <a:bodyPr/>
          <a:lstStyle/>
          <a:p>
            <a:r>
              <a:rPr lang="es-PE" dirty="0">
                <a:solidFill>
                  <a:srgbClr val="FFFF00"/>
                </a:solidFill>
              </a:rPr>
              <a:t>#</a:t>
            </a:r>
            <a:r>
              <a:rPr lang="es-PE" dirty="0">
                <a:solidFill>
                  <a:srgbClr val="002060"/>
                </a:solidFill>
                <a:latin typeface="Algerian" panose="04020705040A02060702" pitchFamily="82" charset="0"/>
              </a:rPr>
              <a:t>Yo me quedo en casa</a:t>
            </a:r>
            <a:endParaRPr lang="es-PE" dirty="0"/>
          </a:p>
        </p:txBody>
      </p:sp>
      <p:sp>
        <p:nvSpPr>
          <p:cNvPr id="3" name="Marcador de posición de imagen 2"/>
          <p:cNvSpPr>
            <a:spLocks noGrp="1"/>
          </p:cNvSpPr>
          <p:nvPr>
            <p:ph type="pic" idx="1"/>
          </p:nvPr>
        </p:nvSpPr>
        <p:spPr>
          <a:xfrm>
            <a:off x="6145306" y="461681"/>
            <a:ext cx="5284694" cy="5074912"/>
          </a:xfrm>
        </p:spPr>
      </p:sp>
      <p:sp>
        <p:nvSpPr>
          <p:cNvPr id="4" name="Marcador de texto 3"/>
          <p:cNvSpPr>
            <a:spLocks noGrp="1"/>
          </p:cNvSpPr>
          <p:nvPr>
            <p:ph type="body" sz="half" idx="2"/>
          </p:nvPr>
        </p:nvSpPr>
        <p:spPr>
          <a:xfrm>
            <a:off x="1141412" y="1882588"/>
            <a:ext cx="4479459" cy="3908612"/>
          </a:xfrm>
        </p:spPr>
        <p:txBody>
          <a:bodyPr/>
          <a:lstStyle/>
          <a:p>
            <a:pPr marR="107552" lvl="0" algn="just">
              <a:spcBef>
                <a:spcPts val="0"/>
              </a:spcBef>
              <a:buClr>
                <a:schemeClr val="accent1"/>
              </a:buClr>
              <a:buSzPts val="1800"/>
            </a:pPr>
            <a:r>
              <a:rPr lang="es-PE" dirty="0">
                <a:solidFill>
                  <a:srgbClr val="92D050"/>
                </a:solidFill>
                <a:latin typeface="Comic Sans MS" panose="030F0702030302020204" pitchFamily="66" charset="0"/>
              </a:rPr>
              <a:t>Querido(a) estudiante agustino:</a:t>
            </a:r>
          </a:p>
          <a:p>
            <a:pPr lvl="0" algn="just">
              <a:spcBef>
                <a:spcPts val="1600"/>
              </a:spcBef>
              <a:buSzPts val="1440"/>
            </a:pPr>
            <a:r>
              <a:rPr lang="es-PE" dirty="0">
                <a:solidFill>
                  <a:srgbClr val="92D050"/>
                </a:solidFill>
                <a:latin typeface="Comic Sans MS" panose="030F0702030302020204" pitchFamily="66" charset="0"/>
              </a:rPr>
              <a:t>Espero que te encuentres bien de salud y en compañía de tus seres queridos en casa.</a:t>
            </a:r>
          </a:p>
          <a:p>
            <a:pPr lvl="0" algn="just">
              <a:buSzPts val="1440"/>
            </a:pPr>
            <a:r>
              <a:rPr lang="es-PE" dirty="0">
                <a:solidFill>
                  <a:srgbClr val="92D050"/>
                </a:solidFill>
                <a:latin typeface="Comic Sans MS" panose="030F0702030302020204" pitchFamily="66" charset="0"/>
              </a:rPr>
              <a:t>Recuerda que siempre tú y tu familia están bajo la protección de nuestra Madre, la Virgen del Consuelo.</a:t>
            </a:r>
          </a:p>
          <a:p>
            <a:pPr lvl="0" algn="just">
              <a:buSzPts val="1440"/>
            </a:pPr>
            <a:r>
              <a:rPr lang="es-PE" dirty="0">
                <a:solidFill>
                  <a:srgbClr val="92D050"/>
                </a:solidFill>
                <a:latin typeface="Comic Sans MS" panose="030F0702030302020204" pitchFamily="66" charset="0"/>
              </a:rPr>
              <a:t>Nos vemos pronto, todo saldrá muy bien.</a:t>
            </a:r>
          </a:p>
          <a:p>
            <a:pPr lvl="0" algn="just">
              <a:buSzPts val="1440"/>
            </a:pPr>
            <a:endParaRPr lang="es-PE" dirty="0">
              <a:solidFill>
                <a:srgbClr val="92D050"/>
              </a:solidFill>
              <a:latin typeface="Comic Sans MS" panose="030F0702030302020204" pitchFamily="66" charset="0"/>
            </a:endParaRPr>
          </a:p>
          <a:p>
            <a:pPr lvl="0" algn="just">
              <a:buSzPts val="1440"/>
            </a:pPr>
            <a:r>
              <a:rPr lang="es-PE" dirty="0">
                <a:solidFill>
                  <a:srgbClr val="92D050"/>
                </a:solidFill>
                <a:latin typeface="Comic Sans MS" panose="030F0702030302020204" pitchFamily="66" charset="0"/>
              </a:rPr>
              <a:t>                       Miss Jenifer Asalde</a:t>
            </a:r>
          </a:p>
          <a:p>
            <a:pPr lvl="0" algn="just">
              <a:buSzPts val="1280"/>
            </a:pPr>
            <a:r>
              <a:rPr lang="es-PE" sz="1200" dirty="0">
                <a:solidFill>
                  <a:srgbClr val="00B0F0"/>
                </a:solidFill>
              </a:rPr>
              <a:t>                             </a:t>
            </a:r>
          </a:p>
          <a:p>
            <a:endParaRPr lang="es-PE" dirty="0"/>
          </a:p>
        </p:txBody>
      </p:sp>
      <p:sp>
        <p:nvSpPr>
          <p:cNvPr id="5" name="Rectangle 2"/>
          <p:cNvSpPr>
            <a:spLocks noChangeArrowheads="1"/>
          </p:cNvSpPr>
          <p:nvPr/>
        </p:nvSpPr>
        <p:spPr bwMode="auto">
          <a:xfrm>
            <a:off x="699247" y="-147918"/>
            <a:ext cx="9779626"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PE"/>
          </a:p>
        </p:txBody>
      </p:sp>
      <p:pic>
        <p:nvPicPr>
          <p:cNvPr id="1025" name="Imagen 12" descr="quedate en cas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6024" y="461681"/>
            <a:ext cx="5701552" cy="507491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6622681" y="5791200"/>
            <a:ext cx="410807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Imagen (</a:t>
            </a:r>
            <a:r>
              <a:rPr kumimoji="0" lang="es-PE" altLang="es-PE" sz="9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s.f</a:t>
            </a:r>
            <a:r>
              <a:rPr kumimoji="0" lang="es-PE" altLang="es-PE"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Recuperado de: </a:t>
            </a:r>
            <a:r>
              <a:rPr kumimoji="0" lang="es-PE" altLang="es-PE"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hlinkClick r:id="rId3"/>
              </a:rPr>
              <a:t>https://www.sevillaconlospeques.com/</a:t>
            </a:r>
            <a:r>
              <a:rPr kumimoji="0" lang="es-PE" altLang="es-PE" sz="1100" b="0" i="0" u="none" strike="noStrike" cap="none" normalizeH="0" baseline="0" dirty="0" smtClean="0">
                <a:ln>
                  <a:noFill/>
                </a:ln>
                <a:solidFill>
                  <a:schemeClr val="tx1"/>
                </a:solidFill>
                <a:effectLst/>
                <a:latin typeface="Arial" panose="020B0604020202020204" pitchFamily="34" charset="0"/>
              </a:rPr>
              <a:t> </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48153248"/>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739587"/>
            <a:ext cx="9905998" cy="3361765"/>
          </a:xfrm>
        </p:spPr>
        <p:txBody>
          <a:bodyPr>
            <a:normAutofit fontScale="90000"/>
          </a:bodyPr>
          <a:lstStyle/>
          <a:p>
            <a:r>
              <a:rPr lang="es-PE" sz="2400" b="1" cap="none" dirty="0">
                <a:solidFill>
                  <a:srgbClr val="002060"/>
                </a:solidFill>
                <a:latin typeface="Comic Sans MS" panose="030F0702030302020204" pitchFamily="66" charset="0"/>
              </a:rPr>
              <a:t>E</a:t>
            </a:r>
            <a:r>
              <a:rPr lang="es-PE" sz="2400" b="1" cap="none" dirty="0" smtClean="0">
                <a:solidFill>
                  <a:srgbClr val="002060"/>
                </a:solidFill>
                <a:latin typeface="Comic Sans MS" panose="030F0702030302020204" pitchFamily="66" charset="0"/>
              </a:rPr>
              <a:t>l tema de hoy es</a:t>
            </a:r>
            <a:r>
              <a:rPr lang="es-PE" sz="2400" b="1" dirty="0" smtClean="0">
                <a:solidFill>
                  <a:srgbClr val="002060"/>
                </a:solidFill>
                <a:latin typeface="Comic Sans MS" panose="030F0702030302020204" pitchFamily="66" charset="0"/>
              </a:rPr>
              <a:t>:</a:t>
            </a:r>
            <a:r>
              <a:rPr lang="es-PE" sz="2400" b="1" dirty="0">
                <a:latin typeface="Comic Sans MS" panose="030F0702030302020204" pitchFamily="66" charset="0"/>
              </a:rPr>
              <a:t/>
            </a:r>
            <a:br>
              <a:rPr lang="es-PE" sz="2400" b="1" dirty="0">
                <a:latin typeface="Comic Sans MS" panose="030F0702030302020204" pitchFamily="66" charset="0"/>
              </a:rPr>
            </a:br>
            <a:r>
              <a:rPr lang="es-PE" sz="2400" b="1" dirty="0">
                <a:solidFill>
                  <a:srgbClr val="FF0000"/>
                </a:solidFill>
                <a:latin typeface="Comic Sans MS" panose="030F0702030302020204" pitchFamily="66" charset="0"/>
              </a:rPr>
              <a:t>                           </a:t>
            </a:r>
            <a:r>
              <a:rPr lang="es-PE" sz="2800" b="1" dirty="0" smtClean="0">
                <a:solidFill>
                  <a:srgbClr val="FF0000"/>
                </a:solidFill>
                <a:latin typeface="Comic Sans MS" panose="030F0702030302020204" pitchFamily="66" charset="0"/>
              </a:rPr>
              <a:t> </a:t>
            </a:r>
            <a:r>
              <a:rPr lang="es-PE" sz="2800" b="1" u="sng" dirty="0">
                <a:solidFill>
                  <a:srgbClr val="92D050"/>
                </a:solidFill>
                <a:latin typeface="Comic Sans MS" panose="030F0702030302020204" pitchFamily="66" charset="0"/>
              </a:rPr>
              <a:t>COREOGRAFÍA</a:t>
            </a:r>
            <a:r>
              <a:rPr lang="es-PE" sz="2800" b="1" u="sng" dirty="0">
                <a:latin typeface="Comic Sans MS" panose="030F0702030302020204" pitchFamily="66" charset="0"/>
              </a:rPr>
              <a:t/>
            </a:r>
            <a:br>
              <a:rPr lang="es-PE" sz="2800" b="1" u="sng" dirty="0">
                <a:latin typeface="Comic Sans MS" panose="030F0702030302020204" pitchFamily="66" charset="0"/>
              </a:rPr>
            </a:br>
            <a:r>
              <a:rPr lang="es-PE" sz="2800" b="1" u="sng" dirty="0">
                <a:latin typeface="Comic Sans MS" panose="030F0702030302020204" pitchFamily="66" charset="0"/>
              </a:rPr>
              <a:t/>
            </a:r>
            <a:br>
              <a:rPr lang="es-PE" sz="2800" b="1" u="sng" dirty="0">
                <a:latin typeface="Comic Sans MS" panose="030F0702030302020204" pitchFamily="66" charset="0"/>
              </a:rPr>
            </a:br>
            <a:r>
              <a:rPr lang="es-PE" sz="2800" b="1" u="sng" dirty="0">
                <a:latin typeface="Comic Sans MS" panose="030F0702030302020204" pitchFamily="66" charset="0"/>
              </a:rPr>
              <a:t/>
            </a:r>
            <a:br>
              <a:rPr lang="es-PE" sz="2800" b="1" u="sng" dirty="0">
                <a:latin typeface="Comic Sans MS" panose="030F0702030302020204" pitchFamily="66" charset="0"/>
              </a:rPr>
            </a:br>
            <a:r>
              <a:rPr lang="es-PE" sz="1800" b="1" dirty="0">
                <a:solidFill>
                  <a:srgbClr val="002060"/>
                </a:solidFill>
                <a:latin typeface="Comic Sans MS" panose="030F0702030302020204" pitchFamily="66" charset="0"/>
              </a:rPr>
              <a:t>Competencia: </a:t>
            </a:r>
            <a:r>
              <a:rPr lang="es-PE" sz="1800" dirty="0">
                <a:solidFill>
                  <a:srgbClr val="92D050"/>
                </a:solidFill>
                <a:latin typeface="Comic Sans MS" panose="030F0702030302020204" pitchFamily="66" charset="0"/>
              </a:rPr>
              <a:t>Crea proyectos desde los lenguajes artísticos</a:t>
            </a:r>
            <a:r>
              <a:rPr lang="es-PE" sz="1800" dirty="0">
                <a:solidFill>
                  <a:srgbClr val="7030A0"/>
                </a:solidFill>
                <a:latin typeface="Comic Sans MS" panose="030F0702030302020204" pitchFamily="66" charset="0"/>
              </a:rPr>
              <a:t/>
            </a:r>
            <a:br>
              <a:rPr lang="es-PE" sz="1800" dirty="0">
                <a:solidFill>
                  <a:srgbClr val="7030A0"/>
                </a:solidFill>
                <a:latin typeface="Comic Sans MS" panose="030F0702030302020204" pitchFamily="66" charset="0"/>
              </a:rPr>
            </a:br>
            <a:r>
              <a:rPr lang="es-PE" sz="1800" dirty="0">
                <a:latin typeface="Comic Sans MS" panose="030F0702030302020204" pitchFamily="66" charset="0"/>
              </a:rPr>
              <a:t/>
            </a:r>
            <a:br>
              <a:rPr lang="es-PE" sz="1800" dirty="0">
                <a:latin typeface="Comic Sans MS" panose="030F0702030302020204" pitchFamily="66" charset="0"/>
              </a:rPr>
            </a:br>
            <a:r>
              <a:rPr lang="es-PE" sz="1800" b="1" dirty="0">
                <a:solidFill>
                  <a:srgbClr val="002060"/>
                </a:solidFill>
                <a:latin typeface="Comic Sans MS" panose="030F0702030302020204" pitchFamily="66" charset="0"/>
              </a:rPr>
              <a:t>Capacidad: </a:t>
            </a:r>
            <a:r>
              <a:rPr lang="es-PE" sz="1800" dirty="0">
                <a:solidFill>
                  <a:srgbClr val="92D050"/>
                </a:solidFill>
                <a:latin typeface="Comic Sans MS" panose="030F0702030302020204" pitchFamily="66" charset="0"/>
              </a:rPr>
              <a:t>Explora y experimenta los lenguajes del arte</a:t>
            </a:r>
            <a:br>
              <a:rPr lang="es-PE" sz="1800" dirty="0">
                <a:solidFill>
                  <a:srgbClr val="92D050"/>
                </a:solidFill>
                <a:latin typeface="Comic Sans MS" panose="030F0702030302020204" pitchFamily="66" charset="0"/>
              </a:rPr>
            </a:br>
            <a:r>
              <a:rPr lang="es-PE" sz="1800" dirty="0">
                <a:latin typeface="Comic Sans MS" panose="030F0702030302020204" pitchFamily="66" charset="0"/>
              </a:rPr>
              <a:t/>
            </a:r>
            <a:br>
              <a:rPr lang="es-PE" sz="1800" dirty="0">
                <a:latin typeface="Comic Sans MS" panose="030F0702030302020204" pitchFamily="66" charset="0"/>
              </a:rPr>
            </a:br>
            <a:r>
              <a:rPr lang="es-PE" sz="1800" b="1" dirty="0">
                <a:solidFill>
                  <a:srgbClr val="002060"/>
                </a:solidFill>
                <a:latin typeface="Comic Sans MS" panose="030F0702030302020204" pitchFamily="66" charset="0"/>
              </a:rPr>
              <a:t>Destreza: </a:t>
            </a:r>
            <a:r>
              <a:rPr lang="es-PE" sz="1800" b="1" dirty="0">
                <a:latin typeface="Comic Sans MS" panose="030F0702030302020204" pitchFamily="66" charset="0"/>
              </a:rPr>
              <a:t> </a:t>
            </a:r>
            <a:r>
              <a:rPr lang="es-PE" sz="1800" dirty="0" smtClean="0">
                <a:solidFill>
                  <a:srgbClr val="92D050"/>
                </a:solidFill>
                <a:latin typeface="Comic Sans MS" panose="030F0702030302020204" pitchFamily="66" charset="0"/>
              </a:rPr>
              <a:t>Elaborar</a:t>
            </a:r>
            <a:r>
              <a:rPr lang="es-PE" sz="1800" b="1" dirty="0">
                <a:latin typeface="Comic Sans MS" panose="030F0702030302020204" pitchFamily="66" charset="0"/>
              </a:rPr>
              <a:t/>
            </a:r>
            <a:br>
              <a:rPr lang="es-PE" sz="1800" b="1" dirty="0">
                <a:latin typeface="Comic Sans MS" panose="030F0702030302020204" pitchFamily="66" charset="0"/>
              </a:rPr>
            </a:br>
            <a:r>
              <a:rPr lang="es-PE" sz="1800" b="1" dirty="0">
                <a:latin typeface="Comic Sans MS" panose="030F0702030302020204" pitchFamily="66" charset="0"/>
              </a:rPr>
              <a:t/>
            </a:r>
            <a:br>
              <a:rPr lang="es-PE" sz="1800" b="1" dirty="0">
                <a:latin typeface="Comic Sans MS" panose="030F0702030302020204" pitchFamily="66" charset="0"/>
              </a:rPr>
            </a:br>
            <a:r>
              <a:rPr lang="es-PE" sz="1800" b="1" dirty="0">
                <a:solidFill>
                  <a:srgbClr val="002060"/>
                </a:solidFill>
                <a:latin typeface="Comic Sans MS" panose="030F0702030302020204" pitchFamily="66" charset="0"/>
              </a:rPr>
              <a:t>Propósito de aprendizaje: </a:t>
            </a:r>
            <a:r>
              <a:rPr lang="es-PE" sz="1800" b="1" dirty="0" smtClean="0">
                <a:solidFill>
                  <a:srgbClr val="92D050"/>
                </a:solidFill>
                <a:latin typeface="Comic Sans MS" panose="030F0702030302020204" pitchFamily="66" charset="0"/>
              </a:rPr>
              <a:t>elabora secuencias rítmicas corporales mediante una pequeña coreografía. </a:t>
            </a:r>
            <a:r>
              <a:rPr lang="es-PE" sz="1800" dirty="0">
                <a:solidFill>
                  <a:srgbClr val="7030A0"/>
                </a:solidFill>
                <a:latin typeface="Comic Sans MS" panose="030F0702030302020204" pitchFamily="66" charset="0"/>
              </a:rPr>
              <a:t/>
            </a:r>
            <a:br>
              <a:rPr lang="es-PE" sz="1800" dirty="0">
                <a:solidFill>
                  <a:srgbClr val="7030A0"/>
                </a:solidFill>
                <a:latin typeface="Comic Sans MS" panose="030F0702030302020204" pitchFamily="66" charset="0"/>
              </a:rPr>
            </a:br>
            <a:endParaRPr lang="es-PE" sz="1800" dirty="0"/>
          </a:p>
        </p:txBody>
      </p:sp>
      <p:sp>
        <p:nvSpPr>
          <p:cNvPr id="3" name="Rectangle 2"/>
          <p:cNvSpPr>
            <a:spLocks noChangeArrowheads="1"/>
          </p:cNvSpPr>
          <p:nvPr/>
        </p:nvSpPr>
        <p:spPr bwMode="auto">
          <a:xfrm>
            <a:off x="0" y="0"/>
            <a:ext cx="8350624"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PE"/>
          </a:p>
        </p:txBody>
      </p:sp>
      <p:pic>
        <p:nvPicPr>
          <p:cNvPr id="2049" name="Imagen 17" descr="niños bailando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7563" y="4101352"/>
            <a:ext cx="3133165" cy="197273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3684494" y="6221795"/>
            <a:ext cx="4061012"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Imagen (</a:t>
            </a:r>
            <a:r>
              <a:rPr kumimoji="0" lang="es-PE" altLang="es-PE" sz="9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s.f</a:t>
            </a: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Recuperado  de: </a:t>
            </a:r>
            <a:r>
              <a:rPr kumimoji="0" lang="es-PE" altLang="es-PE" sz="900" b="0" i="0" u="sng" strike="noStrike" cap="none" normalizeH="0" baseline="0" dirty="0" smtClean="0">
                <a:ln>
                  <a:noFill/>
                </a:ln>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http://geurasia.org/que-los-ninos-aprendan-a-bailar/</a:t>
            </a:r>
            <a:endParaRPr kumimoji="0" lang="es-PE" altLang="es-PE"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81261864"/>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618518"/>
            <a:ext cx="9905998" cy="1344753"/>
          </a:xfrm>
        </p:spPr>
        <p:txBody>
          <a:bodyPr>
            <a:normAutofit fontScale="90000"/>
          </a:bodyPr>
          <a:lstStyle/>
          <a:p>
            <a:r>
              <a:rPr lang="es-PE" dirty="0" smtClean="0">
                <a:solidFill>
                  <a:srgbClr val="7030A0"/>
                </a:solidFill>
                <a:effectLst>
                  <a:outerShdw blurRad="38100" dist="38100" dir="2700000" algn="tl">
                    <a:srgbClr val="000000">
                      <a:alpha val="43137"/>
                    </a:srgbClr>
                  </a:outerShdw>
                </a:effectLst>
                <a:latin typeface="Comic Sans MS" panose="030F0702030302020204" pitchFamily="66" charset="0"/>
              </a:rPr>
              <a:t>Observa atentamente </a:t>
            </a:r>
            <a:br>
              <a:rPr lang="es-PE" dirty="0" smtClean="0">
                <a:solidFill>
                  <a:srgbClr val="7030A0"/>
                </a:solidFill>
                <a:effectLst>
                  <a:outerShdw blurRad="38100" dist="38100" dir="2700000" algn="tl">
                    <a:srgbClr val="000000">
                      <a:alpha val="43137"/>
                    </a:srgbClr>
                  </a:outerShdw>
                </a:effectLst>
                <a:latin typeface="Comic Sans MS" panose="030F0702030302020204" pitchFamily="66" charset="0"/>
              </a:rPr>
            </a:br>
            <a:r>
              <a:rPr lang="es-PE" dirty="0" smtClean="0">
                <a:solidFill>
                  <a:srgbClr val="7030A0"/>
                </a:solidFill>
                <a:effectLst>
                  <a:outerShdw blurRad="38100" dist="38100" dir="2700000" algn="tl">
                    <a:srgbClr val="000000">
                      <a:alpha val="43137"/>
                    </a:srgbClr>
                  </a:outerShdw>
                </a:effectLst>
                <a:latin typeface="Comic Sans MS" panose="030F0702030302020204" pitchFamily="66" charset="0"/>
              </a:rPr>
              <a:t/>
            </a:r>
            <a:br>
              <a:rPr lang="es-PE" dirty="0" smtClean="0">
                <a:solidFill>
                  <a:srgbClr val="7030A0"/>
                </a:solidFill>
                <a:effectLst>
                  <a:outerShdw blurRad="38100" dist="38100" dir="2700000" algn="tl">
                    <a:srgbClr val="000000">
                      <a:alpha val="43137"/>
                    </a:srgbClr>
                  </a:outerShdw>
                </a:effectLst>
                <a:latin typeface="Comic Sans MS" panose="030F0702030302020204" pitchFamily="66" charset="0"/>
              </a:rPr>
            </a:br>
            <a:r>
              <a:rPr lang="es-PE" dirty="0" smtClean="0">
                <a:solidFill>
                  <a:srgbClr val="92D050"/>
                </a:solidFill>
                <a:effectLst>
                  <a:outerShdw blurRad="38100" dist="38100" dir="2700000" algn="tl">
                    <a:srgbClr val="000000">
                      <a:alpha val="43137"/>
                    </a:srgbClr>
                  </a:outerShdw>
                </a:effectLst>
                <a:latin typeface="Comic Sans MS" panose="030F0702030302020204" pitchFamily="66" charset="0"/>
              </a:rPr>
              <a:t>¿Qué </a:t>
            </a:r>
            <a:r>
              <a:rPr lang="es-PE" dirty="0">
                <a:solidFill>
                  <a:srgbClr val="92D050"/>
                </a:solidFill>
                <a:effectLst>
                  <a:outerShdw blurRad="38100" dist="38100" dir="2700000" algn="tl">
                    <a:srgbClr val="000000">
                      <a:alpha val="43137"/>
                    </a:srgbClr>
                  </a:outerShdw>
                </a:effectLst>
                <a:latin typeface="Comic Sans MS" panose="030F0702030302020204" pitchFamily="66" charset="0"/>
              </a:rPr>
              <a:t>encuentras en común en estos tres tipos de danza?</a:t>
            </a:r>
            <a:endParaRPr lang="es-PE" dirty="0">
              <a:solidFill>
                <a:srgbClr val="92D050"/>
              </a:solidFill>
            </a:endParaRPr>
          </a:p>
        </p:txBody>
      </p:sp>
      <p:sp>
        <p:nvSpPr>
          <p:cNvPr id="3" name="Rectangle 2"/>
          <p:cNvSpPr>
            <a:spLocks noChangeArrowheads="1"/>
          </p:cNvSpPr>
          <p:nvPr/>
        </p:nvSpPr>
        <p:spPr bwMode="auto">
          <a:xfrm>
            <a:off x="0" y="97795"/>
            <a:ext cx="9964271"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100" b="0" i="0" u="none" strike="noStrike" cap="none" normalizeH="0" baseline="0" smtClean="0">
                <a:ln>
                  <a:noFill/>
                </a:ln>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PE" altLang="es-PE" sz="1800" b="0" i="0" u="none" strike="noStrike" cap="none" normalizeH="0" baseline="0" smtClean="0">
              <a:ln>
                <a:noFill/>
              </a:ln>
              <a:solidFill>
                <a:schemeClr val="tx1"/>
              </a:solidFill>
              <a:effectLst/>
              <a:latin typeface="Arial" panose="020B0604020202020204" pitchFamily="34" charset="0"/>
            </a:endParaRPr>
          </a:p>
        </p:txBody>
      </p:sp>
      <p:pic>
        <p:nvPicPr>
          <p:cNvPr id="3073" name="Imagen 3" descr="niños-bailando-en-clase-de-coreografía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776" y="2222383"/>
            <a:ext cx="3348943" cy="307575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564776" y="5555475"/>
            <a:ext cx="3348943"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900" b="0" i="0" u="none" strike="noStrike" cap="none" normalizeH="0" baseline="0" dirty="0" smtClean="0">
                <a:ln>
                  <a:noFill/>
                </a:ln>
                <a:solidFill>
                  <a:srgbClr val="44546A"/>
                </a:solidFill>
                <a:effectLst/>
                <a:ea typeface="Calibri" panose="020F0502020204030204" pitchFamily="34" charset="0"/>
                <a:cs typeface="Times New Roman" panose="02020603050405020304" pitchFamily="18" charset="0"/>
              </a:rPr>
              <a:t>Niños en clase de coreografía (</a:t>
            </a:r>
            <a:r>
              <a:rPr kumimoji="0" lang="es-PE" altLang="es-PE" sz="900" b="0" i="0" u="none" strike="noStrike" cap="none" normalizeH="0" baseline="0" dirty="0" err="1" smtClean="0">
                <a:ln>
                  <a:noFill/>
                </a:ln>
                <a:solidFill>
                  <a:srgbClr val="44546A"/>
                </a:solidFill>
                <a:effectLst/>
                <a:ea typeface="Calibri" panose="020F0502020204030204" pitchFamily="34" charset="0"/>
                <a:cs typeface="Times New Roman" panose="02020603050405020304" pitchFamily="18" charset="0"/>
              </a:rPr>
              <a:t>s.f</a:t>
            </a:r>
            <a:r>
              <a:rPr kumimoji="0" lang="es-PE" altLang="es-PE" sz="900" b="0" i="0" u="none" strike="noStrike" cap="none" normalizeH="0" baseline="0" dirty="0" smtClean="0">
                <a:ln>
                  <a:noFill/>
                </a:ln>
                <a:solidFill>
                  <a:srgbClr val="44546A"/>
                </a:solidFill>
                <a:effectLst/>
                <a:ea typeface="Calibri" panose="020F0502020204030204" pitchFamily="34" charset="0"/>
                <a:cs typeface="Times New Roman" panose="02020603050405020304" pitchFamily="18" charset="0"/>
              </a:rPr>
              <a:t>) Recuperado de: </a:t>
            </a:r>
            <a:r>
              <a:rPr kumimoji="0" lang="es-PE" altLang="es-PE" sz="900" b="0" i="0" u="sng" strike="noStrike" cap="none" normalizeH="0" baseline="0" dirty="0" smtClean="0">
                <a:ln>
                  <a:noFill/>
                </a:ln>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3"/>
              </a:rPr>
              <a:t>https://es.123rf.com/imagenes-de-archivo/coreografia.html?sti=ms5hztb266uxear6hr|</a:t>
            </a:r>
            <a:r>
              <a:rPr kumimoji="0" lang="es-PE" altLang="es-PE" sz="1100" b="0" i="0" u="none" strike="noStrike" cap="none" normalizeH="0" baseline="0" dirty="0" smtClean="0">
                <a:ln>
                  <a:noFill/>
                </a:ln>
                <a:solidFill>
                  <a:schemeClr val="tx1"/>
                </a:solidFill>
                <a:effectLst/>
                <a:latin typeface="Arial" panose="020B0604020202020204" pitchFamily="34" charset="0"/>
              </a:rPr>
              <a:t> </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5"/>
          <p:cNvSpPr>
            <a:spLocks noChangeArrowheads="1"/>
          </p:cNvSpPr>
          <p:nvPr/>
        </p:nvSpPr>
        <p:spPr bwMode="auto">
          <a:xfrm>
            <a:off x="0" y="0"/>
            <a:ext cx="8633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PE"/>
          </a:p>
        </p:txBody>
      </p:sp>
      <p:pic>
        <p:nvPicPr>
          <p:cNvPr id="3076" name="Imagen 11" descr="ballet niñ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6647" y="2608729"/>
            <a:ext cx="3025788" cy="268941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6"/>
          <p:cNvSpPr>
            <a:spLocks noChangeArrowheads="1"/>
          </p:cNvSpPr>
          <p:nvPr/>
        </p:nvSpPr>
        <p:spPr bwMode="auto">
          <a:xfrm>
            <a:off x="4356647" y="5486225"/>
            <a:ext cx="3281082"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9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Imagen Ballet (S.F). Recuperado de: </a:t>
            </a:r>
            <a:r>
              <a:rPr kumimoji="0" lang="es-PE" altLang="es-PE" sz="900" b="0" i="0" u="sng" strike="noStrike" cap="none" normalizeH="0" baseline="0" dirty="0" smtClean="0">
                <a:ln>
                  <a:noFill/>
                </a:ln>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https://www.lostiempos.com/doble-click/cultura/20171226/ninas-dos-anos-edad-presentan-espectaculo</a:t>
            </a:r>
            <a:r>
              <a:rPr kumimoji="0" lang="es-PE" altLang="es-PE" sz="1100" b="0" i="0" u="none" strike="noStrike" cap="none" normalizeH="0" baseline="0" dirty="0" smtClean="0">
                <a:ln>
                  <a:noFill/>
                </a:ln>
                <a:solidFill>
                  <a:schemeClr val="tx1"/>
                </a:solidFill>
                <a:effectLst/>
                <a:latin typeface="Arial" panose="020B0604020202020204" pitchFamily="34" charset="0"/>
              </a:rPr>
              <a:t> </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8"/>
          <p:cNvSpPr>
            <a:spLocks noChangeArrowheads="1"/>
          </p:cNvSpPr>
          <p:nvPr/>
        </p:nvSpPr>
        <p:spPr bwMode="auto">
          <a:xfrm>
            <a:off x="0" y="0"/>
            <a:ext cx="935915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PE"/>
          </a:p>
        </p:txBody>
      </p:sp>
      <p:pic>
        <p:nvPicPr>
          <p:cNvPr id="3079" name="Imagen 15" descr="danzas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79674" y="2369564"/>
            <a:ext cx="3067737" cy="2928576"/>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9"/>
          <p:cNvSpPr>
            <a:spLocks noChangeArrowheads="1"/>
          </p:cNvSpPr>
          <p:nvPr/>
        </p:nvSpPr>
        <p:spPr bwMode="auto">
          <a:xfrm>
            <a:off x="7893424" y="5472336"/>
            <a:ext cx="346934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Imagen (</a:t>
            </a:r>
            <a:r>
              <a:rPr kumimoji="0" lang="es-PE" altLang="es-PE" sz="9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s.f</a:t>
            </a: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Recuperado de: </a:t>
            </a:r>
            <a:r>
              <a:rPr kumimoji="0" lang="es-PE" altLang="es-PE" sz="900" b="0" i="0" u="sng" strike="noStrike" cap="none" normalizeH="0" baseline="0" dirty="0" smtClean="0">
                <a:ln>
                  <a:noFill/>
                </a:ln>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7"/>
              </a:rPr>
              <a:t>https://www.alamy.es/foto-danza-folklorica-peruana-festival-internacional-de-danzas-folcloricas-escuela-de-el-buen-pastor-en-el-municipio-de-los-olivos-lima-peru-95265319.html</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60261495"/>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586980"/>
            <a:ext cx="9905998" cy="1478570"/>
          </a:xfrm>
        </p:spPr>
        <p:txBody>
          <a:bodyPr/>
          <a:lstStyle/>
          <a:p>
            <a:r>
              <a:rPr lang="es-ES" cap="none" dirty="0">
                <a:solidFill>
                  <a:srgbClr val="7030A0"/>
                </a:solidFill>
                <a:latin typeface="Trebuchet MS" panose="020B0603020202020204"/>
              </a:rPr>
              <a:t>Si tus respuestas fueron algunas de estas ideas, entonces estás en lo cierto…</a:t>
            </a:r>
            <a:endParaRPr lang="es-PE" dirty="0">
              <a:solidFill>
                <a:srgbClr val="7030A0"/>
              </a:solidFill>
            </a:endParaRPr>
          </a:p>
        </p:txBody>
      </p:sp>
      <p:sp>
        <p:nvSpPr>
          <p:cNvPr id="3" name="Rectángulo 2"/>
          <p:cNvSpPr/>
          <p:nvPr/>
        </p:nvSpPr>
        <p:spPr>
          <a:xfrm>
            <a:off x="1141413" y="2603432"/>
            <a:ext cx="8002587" cy="2397579"/>
          </a:xfrm>
          <a:prstGeom prst="rect">
            <a:avLst/>
          </a:prstGeom>
        </p:spPr>
        <p:txBody>
          <a:bodyPr wrap="square">
            <a:spAutoFit/>
          </a:bodyPr>
          <a:lstStyle/>
          <a:p>
            <a:pPr marL="342900" lvl="0" indent="-342900">
              <a:lnSpc>
                <a:spcPct val="107000"/>
              </a:lnSpc>
              <a:buFont typeface="Symbol" panose="05050102010706020507" pitchFamily="18" charset="2"/>
              <a:buChar char=""/>
            </a:pPr>
            <a:r>
              <a:rPr lang="es-PE" sz="2000" dirty="0">
                <a:solidFill>
                  <a:srgbClr val="92D050"/>
                </a:solidFill>
                <a:latin typeface="Comic Sans MS" panose="030F0702030302020204" pitchFamily="66" charset="0"/>
                <a:ea typeface="Calibri" panose="020F0502020204030204" pitchFamily="34" charset="0"/>
                <a:cs typeface="Times New Roman" panose="02020603050405020304" pitchFamily="18" charset="0"/>
              </a:rPr>
              <a:t>Todos trabajan en grupo</a:t>
            </a:r>
          </a:p>
          <a:p>
            <a:pPr marL="342900" lvl="0" indent="-342900">
              <a:lnSpc>
                <a:spcPct val="107000"/>
              </a:lnSpc>
              <a:buFont typeface="Symbol" panose="05050102010706020507" pitchFamily="18" charset="2"/>
              <a:buChar char=""/>
            </a:pPr>
            <a:endParaRPr lang="es-PE" sz="2000" dirty="0">
              <a:solidFill>
                <a:srgbClr val="92D05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s-PE" sz="2000" dirty="0">
                <a:solidFill>
                  <a:srgbClr val="92D050"/>
                </a:solidFill>
                <a:latin typeface="Comic Sans MS" panose="030F0702030302020204" pitchFamily="66" charset="0"/>
                <a:ea typeface="Calibri" panose="020F0502020204030204" pitchFamily="34" charset="0"/>
                <a:cs typeface="Times New Roman" panose="02020603050405020304" pitchFamily="18" charset="0"/>
              </a:rPr>
              <a:t>Todos realizan los mismos movimientos</a:t>
            </a:r>
          </a:p>
          <a:p>
            <a:pPr marL="342900" lvl="0" indent="-342900">
              <a:lnSpc>
                <a:spcPct val="107000"/>
              </a:lnSpc>
              <a:buFont typeface="Symbol" panose="05050102010706020507" pitchFamily="18" charset="2"/>
              <a:buChar char=""/>
            </a:pPr>
            <a:endParaRPr lang="es-PE" sz="2000" dirty="0">
              <a:solidFill>
                <a:srgbClr val="92D05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s-PE" sz="2000" dirty="0">
                <a:solidFill>
                  <a:srgbClr val="92D050"/>
                </a:solidFill>
                <a:latin typeface="Comic Sans MS" panose="030F0702030302020204" pitchFamily="66" charset="0"/>
                <a:ea typeface="Calibri" panose="020F0502020204030204" pitchFamily="34" charset="0"/>
                <a:cs typeface="Times New Roman" panose="02020603050405020304" pitchFamily="18" charset="0"/>
              </a:rPr>
              <a:t>Todos quieren expresar algo</a:t>
            </a:r>
          </a:p>
          <a:p>
            <a:pPr marL="342900" lvl="0" indent="-342900">
              <a:lnSpc>
                <a:spcPct val="107000"/>
              </a:lnSpc>
              <a:buFont typeface="Symbol" panose="05050102010706020507" pitchFamily="18" charset="2"/>
              <a:buChar char=""/>
            </a:pPr>
            <a:endParaRPr lang="es-PE" sz="2000" dirty="0">
              <a:solidFill>
                <a:srgbClr val="92D05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s-PE" sz="2000" dirty="0">
                <a:solidFill>
                  <a:srgbClr val="92D050"/>
                </a:solidFill>
                <a:latin typeface="Comic Sans MS" panose="030F0702030302020204" pitchFamily="66" charset="0"/>
                <a:ea typeface="Calibri" panose="020F0502020204030204" pitchFamily="34" charset="0"/>
                <a:cs typeface="Times New Roman" panose="02020603050405020304" pitchFamily="18" charset="0"/>
              </a:rPr>
              <a:t>Están desarrollando una secuencia coreográfica</a:t>
            </a:r>
            <a:r>
              <a:rPr lang="es-PE" sz="1600" dirty="0">
                <a:solidFill>
                  <a:srgbClr val="92D050"/>
                </a:solidFill>
                <a:latin typeface="Comic Sans MS" panose="030F0702030302020204" pitchFamily="66" charset="0"/>
                <a:ea typeface="Calibri" panose="020F0502020204030204" pitchFamily="34" charset="0"/>
                <a:cs typeface="Times New Roman" panose="02020603050405020304" pitchFamily="18" charset="0"/>
              </a:rPr>
              <a:t>.</a:t>
            </a:r>
            <a:endParaRPr lang="es-PE" sz="1100" dirty="0">
              <a:solidFill>
                <a:srgbClr val="92D05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84969" y="2263588"/>
            <a:ext cx="2305050" cy="1981200"/>
          </a:xfrm>
          <a:prstGeom prst="rect">
            <a:avLst/>
          </a:prstGeom>
        </p:spPr>
      </p:pic>
    </p:spTree>
    <p:extLst>
      <p:ext uri="{BB962C8B-B14F-4D97-AF65-F5344CB8AC3E}">
        <p14:creationId xmlns:p14="http://schemas.microsoft.com/office/powerpoint/2010/main" val="2078853321"/>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PE" dirty="0" smtClean="0">
                <a:solidFill>
                  <a:srgbClr val="7030A0"/>
                </a:solidFill>
                <a:latin typeface="Comic Sans MS" panose="030F0702030302020204" pitchFamily="66" charset="0"/>
              </a:rPr>
              <a:t>¿sabes de </a:t>
            </a:r>
            <a:r>
              <a:rPr lang="es-PE" dirty="0" smtClean="0">
                <a:solidFill>
                  <a:srgbClr val="7030A0"/>
                </a:solidFill>
                <a:latin typeface="Comic Sans MS" panose="030F0702030302020204" pitchFamily="66" charset="0"/>
              </a:rPr>
              <a:t>dónde </a:t>
            </a:r>
            <a:r>
              <a:rPr lang="es-PE" dirty="0">
                <a:solidFill>
                  <a:srgbClr val="7030A0"/>
                </a:solidFill>
                <a:latin typeface="Comic Sans MS" panose="030F0702030302020204" pitchFamily="66" charset="0"/>
              </a:rPr>
              <a:t>viene la palabra coreografía?</a:t>
            </a:r>
            <a:endParaRPr lang="es-PE"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4765" y="2133599"/>
            <a:ext cx="2635623" cy="3729319"/>
          </a:xfrm>
          <a:prstGeom prst="rect">
            <a:avLst/>
          </a:prstGeom>
        </p:spPr>
      </p:pic>
    </p:spTree>
    <p:extLst>
      <p:ext uri="{BB962C8B-B14F-4D97-AF65-F5344CB8AC3E}">
        <p14:creationId xmlns:p14="http://schemas.microsoft.com/office/powerpoint/2010/main" val="428061083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0731" y="806776"/>
            <a:ext cx="9750704" cy="5056141"/>
          </a:xfrm>
        </p:spPr>
        <p:txBody>
          <a:bodyPr>
            <a:normAutofit/>
          </a:bodyPr>
          <a:lstStyle/>
          <a:p>
            <a:r>
              <a:rPr lang="es-PE" sz="2000" dirty="0" smtClean="0">
                <a:solidFill>
                  <a:srgbClr val="92D050"/>
                </a:solidFill>
                <a:latin typeface="Comic Sans MS" panose="030F0702030302020204" pitchFamily="66" charset="0"/>
              </a:rPr>
              <a:t>cuento que la palabra coreografía  </a:t>
            </a:r>
            <a:r>
              <a:rPr lang="es-PE" sz="2000" dirty="0">
                <a:solidFill>
                  <a:srgbClr val="002060"/>
                </a:solidFill>
                <a:latin typeface="Comic Sans MS" panose="030F0702030302020204" pitchFamily="66" charset="0"/>
              </a:rPr>
              <a:t>proviene del griego</a:t>
            </a:r>
            <a:r>
              <a:rPr lang="es-PE" sz="2000" dirty="0">
                <a:solidFill>
                  <a:srgbClr val="0070C0"/>
                </a:solidFill>
                <a:latin typeface="Comic Sans MS" panose="030F0702030302020204" pitchFamily="66" charset="0"/>
              </a:rPr>
              <a:t> </a:t>
            </a:r>
            <a:r>
              <a:rPr lang="es-PE" sz="2000" dirty="0">
                <a:solidFill>
                  <a:srgbClr val="92D050"/>
                </a:solidFill>
                <a:latin typeface="Comic Sans MS" panose="030F0702030302020204" pitchFamily="66" charset="0"/>
              </a:rPr>
              <a:t>y significa </a:t>
            </a:r>
            <a:r>
              <a:rPr lang="es-PE" sz="2000" dirty="0">
                <a:solidFill>
                  <a:srgbClr val="002060"/>
                </a:solidFill>
                <a:latin typeface="Comic Sans MS" panose="030F0702030302020204" pitchFamily="66" charset="0"/>
              </a:rPr>
              <a:t>“la escritura de la danza</a:t>
            </a:r>
            <a:r>
              <a:rPr lang="es-PE" sz="2000" dirty="0" smtClean="0">
                <a:solidFill>
                  <a:srgbClr val="002060"/>
                </a:solidFill>
                <a:latin typeface="Comic Sans MS" panose="030F0702030302020204" pitchFamily="66" charset="0"/>
              </a:rPr>
              <a:t>”</a:t>
            </a:r>
            <a:br>
              <a:rPr lang="es-PE" sz="2000" dirty="0" smtClean="0">
                <a:solidFill>
                  <a:srgbClr val="002060"/>
                </a:solidFill>
                <a:latin typeface="Comic Sans MS" panose="030F0702030302020204" pitchFamily="66" charset="0"/>
              </a:rPr>
            </a:br>
            <a:r>
              <a:rPr lang="es-PE" sz="2000" dirty="0">
                <a:solidFill>
                  <a:srgbClr val="7030A0"/>
                </a:solidFill>
                <a:latin typeface="Comic Sans MS" panose="030F0702030302020204" pitchFamily="66" charset="0"/>
              </a:rPr>
              <a:t/>
            </a:r>
            <a:br>
              <a:rPr lang="es-PE" sz="2000" dirty="0">
                <a:solidFill>
                  <a:srgbClr val="7030A0"/>
                </a:solidFill>
                <a:latin typeface="Comic Sans MS" panose="030F0702030302020204" pitchFamily="66" charset="0"/>
              </a:rPr>
            </a:br>
            <a:r>
              <a:rPr lang="es-PE" sz="2000" dirty="0" err="1">
                <a:solidFill>
                  <a:srgbClr val="002060"/>
                </a:solidFill>
                <a:latin typeface="Comic Sans MS" panose="030F0702030302020204" pitchFamily="66" charset="0"/>
              </a:rPr>
              <a:t>Koreos</a:t>
            </a:r>
            <a:r>
              <a:rPr lang="es-PE" sz="2000" dirty="0">
                <a:solidFill>
                  <a:srgbClr val="002060"/>
                </a:solidFill>
                <a:latin typeface="Comic Sans MS" panose="030F0702030302020204" pitchFamily="66" charset="0"/>
              </a:rPr>
              <a:t> =</a:t>
            </a:r>
            <a:r>
              <a:rPr lang="es-PE" sz="2000" dirty="0">
                <a:latin typeface="Comic Sans MS" panose="030F0702030302020204" pitchFamily="66" charset="0"/>
              </a:rPr>
              <a:t> </a:t>
            </a:r>
            <a:r>
              <a:rPr lang="es-PE" sz="2000" dirty="0">
                <a:solidFill>
                  <a:srgbClr val="92D050"/>
                </a:solidFill>
                <a:latin typeface="Comic Sans MS" panose="030F0702030302020204" pitchFamily="66" charset="0"/>
              </a:rPr>
              <a:t>“danza, movimiento”</a:t>
            </a:r>
            <a:br>
              <a:rPr lang="es-PE" sz="2000" dirty="0">
                <a:solidFill>
                  <a:srgbClr val="92D050"/>
                </a:solidFill>
                <a:latin typeface="Comic Sans MS" panose="030F0702030302020204" pitchFamily="66" charset="0"/>
              </a:rPr>
            </a:br>
            <a:r>
              <a:rPr lang="es-PE" sz="2000" dirty="0" err="1">
                <a:solidFill>
                  <a:srgbClr val="002060"/>
                </a:solidFill>
                <a:latin typeface="Comic Sans MS" panose="030F0702030302020204" pitchFamily="66" charset="0"/>
              </a:rPr>
              <a:t>Grafia</a:t>
            </a:r>
            <a:r>
              <a:rPr lang="es-PE" sz="2000" dirty="0">
                <a:solidFill>
                  <a:srgbClr val="002060"/>
                </a:solidFill>
                <a:latin typeface="Comic Sans MS" panose="030F0702030302020204" pitchFamily="66" charset="0"/>
              </a:rPr>
              <a:t> =</a:t>
            </a:r>
            <a:r>
              <a:rPr lang="es-PE" sz="2000" dirty="0">
                <a:latin typeface="Comic Sans MS" panose="030F0702030302020204" pitchFamily="66" charset="0"/>
              </a:rPr>
              <a:t> </a:t>
            </a:r>
            <a:r>
              <a:rPr lang="es-PE" sz="2000" dirty="0">
                <a:solidFill>
                  <a:srgbClr val="92D050"/>
                </a:solidFill>
                <a:latin typeface="Comic Sans MS" panose="030F0702030302020204" pitchFamily="66" charset="0"/>
              </a:rPr>
              <a:t>“escritura”</a:t>
            </a:r>
            <a:br>
              <a:rPr lang="es-PE" sz="2000" dirty="0">
                <a:solidFill>
                  <a:srgbClr val="92D050"/>
                </a:solidFill>
                <a:latin typeface="Comic Sans MS" panose="030F0702030302020204" pitchFamily="66" charset="0"/>
              </a:rPr>
            </a:br>
            <a:r>
              <a:rPr lang="es-PE" sz="2000" dirty="0">
                <a:latin typeface="Comic Sans MS" panose="030F0702030302020204" pitchFamily="66" charset="0"/>
              </a:rPr>
              <a:t/>
            </a:r>
            <a:br>
              <a:rPr lang="es-PE" sz="2000" dirty="0">
                <a:latin typeface="Comic Sans MS" panose="030F0702030302020204" pitchFamily="66" charset="0"/>
              </a:rPr>
            </a:br>
            <a:r>
              <a:rPr lang="es-PE" sz="2000" dirty="0">
                <a:solidFill>
                  <a:srgbClr val="92D050"/>
                </a:solidFill>
                <a:latin typeface="Comic Sans MS" panose="030F0702030302020204" pitchFamily="66" charset="0"/>
              </a:rPr>
              <a:t>Entonces </a:t>
            </a:r>
            <a:br>
              <a:rPr lang="es-PE" sz="2000" dirty="0">
                <a:solidFill>
                  <a:srgbClr val="92D050"/>
                </a:solidFill>
                <a:latin typeface="Comic Sans MS" panose="030F0702030302020204" pitchFamily="66" charset="0"/>
              </a:rPr>
            </a:br>
            <a:r>
              <a:rPr lang="es-PE" sz="2000" dirty="0">
                <a:solidFill>
                  <a:srgbClr val="92D050"/>
                </a:solidFill>
                <a:latin typeface="Comic Sans MS" panose="030F0702030302020204" pitchFamily="66" charset="0"/>
              </a:rPr>
              <a:t>La coreografía </a:t>
            </a:r>
            <a:r>
              <a:rPr lang="es-PE" sz="2000" dirty="0">
                <a:solidFill>
                  <a:srgbClr val="002060"/>
                </a:solidFill>
                <a:latin typeface="Comic Sans MS" panose="030F0702030302020204" pitchFamily="66" charset="0"/>
              </a:rPr>
              <a:t>es </a:t>
            </a:r>
            <a:r>
              <a:rPr lang="es-PE" sz="2000" b="1" dirty="0">
                <a:solidFill>
                  <a:srgbClr val="002060"/>
                </a:solidFill>
                <a:latin typeface="Comic Sans MS" panose="030F0702030302020204" pitchFamily="66" charset="0"/>
              </a:rPr>
              <a:t>un </a:t>
            </a:r>
            <a:r>
              <a:rPr lang="es-PE" sz="2000" b="1" dirty="0" err="1">
                <a:solidFill>
                  <a:srgbClr val="002060"/>
                </a:solidFill>
                <a:latin typeface="Comic Sans MS" panose="030F0702030302020204" pitchFamily="66" charset="0"/>
              </a:rPr>
              <a:t>guión</a:t>
            </a:r>
            <a:r>
              <a:rPr lang="es-PE" sz="2000" b="1" dirty="0">
                <a:solidFill>
                  <a:srgbClr val="002060"/>
                </a:solidFill>
                <a:latin typeface="Comic Sans MS" panose="030F0702030302020204" pitchFamily="66" charset="0"/>
              </a:rPr>
              <a:t> donde los movimientos del cuerpo se </a:t>
            </a:r>
            <a:r>
              <a:rPr lang="es-PE" sz="2000" b="1" dirty="0" err="1" smtClean="0">
                <a:solidFill>
                  <a:srgbClr val="002060"/>
                </a:solidFill>
                <a:latin typeface="Comic Sans MS" panose="030F0702030302020204" pitchFamily="66" charset="0"/>
              </a:rPr>
              <a:t>complementAn</a:t>
            </a:r>
            <a:r>
              <a:rPr lang="es-PE" sz="2000" b="1" dirty="0" smtClean="0">
                <a:solidFill>
                  <a:srgbClr val="002060"/>
                </a:solidFill>
                <a:latin typeface="Comic Sans MS" panose="030F0702030302020204" pitchFamily="66" charset="0"/>
              </a:rPr>
              <a:t> </a:t>
            </a:r>
            <a:r>
              <a:rPr lang="es-PE" sz="2000" b="1" dirty="0">
                <a:solidFill>
                  <a:srgbClr val="002060"/>
                </a:solidFill>
                <a:latin typeface="Comic Sans MS" panose="030F0702030302020204" pitchFamily="66" charset="0"/>
              </a:rPr>
              <a:t>y coordinan con la melodía y el ritmo de una pieza musical en particular.</a:t>
            </a:r>
            <a:r>
              <a:rPr lang="es-PE" sz="2000" dirty="0">
                <a:solidFill>
                  <a:srgbClr val="002060"/>
                </a:solidFill>
                <a:latin typeface="Comic Sans MS" panose="030F0702030302020204" pitchFamily="66" charset="0"/>
              </a:rPr>
              <a:t/>
            </a:r>
            <a:br>
              <a:rPr lang="es-PE" sz="2000" dirty="0">
                <a:solidFill>
                  <a:srgbClr val="002060"/>
                </a:solidFill>
                <a:latin typeface="Comic Sans MS" panose="030F0702030302020204" pitchFamily="66" charset="0"/>
              </a:rPr>
            </a:br>
            <a:endParaRPr lang="es-PE" sz="2000" dirty="0">
              <a:solidFill>
                <a:srgbClr val="002060"/>
              </a:solidFill>
            </a:endParaRPr>
          </a:p>
        </p:txBody>
      </p:sp>
      <p:sp>
        <p:nvSpPr>
          <p:cNvPr id="3"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pic>
        <p:nvPicPr>
          <p:cNvPr id="1025" name="Imagen 6" descr="Danza - Extraescolares Virgen del Cortij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61692" y="4491365"/>
            <a:ext cx="2426684" cy="14881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7758953" y="6212493"/>
            <a:ext cx="2823882"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Expresión corporal (</a:t>
            </a:r>
            <a:r>
              <a:rPr kumimoji="0" lang="es-PE" altLang="es-PE" sz="9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s.f</a:t>
            </a: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Imagen recuperada de: </a:t>
            </a:r>
            <a:r>
              <a:rPr kumimoji="0" lang="es-PE" altLang="es-PE" sz="900" b="0" i="0" u="sng" strike="noStrike" cap="none" normalizeH="0" baseline="0" dirty="0" smtClean="0">
                <a:ln>
                  <a:noFill/>
                </a:ln>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https://www.extraescolaresvirgendelcortijo.es/extraescolares-educaci%C3%B3n-primaria/danza/</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15075959"/>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PE" dirty="0" smtClean="0">
                <a:solidFill>
                  <a:srgbClr val="92D050"/>
                </a:solidFill>
                <a:latin typeface="Comic Sans MS" panose="030F0702030302020204" pitchFamily="66" charset="0"/>
              </a:rPr>
              <a:t>¿Qué tipos de coreografía </a:t>
            </a:r>
            <a:r>
              <a:rPr lang="es-PE" dirty="0" smtClean="0">
                <a:solidFill>
                  <a:srgbClr val="92D050"/>
                </a:solidFill>
                <a:latin typeface="Comic Sans MS" panose="030F0702030302020204" pitchFamily="66" charset="0"/>
              </a:rPr>
              <a:t>existen?</a:t>
            </a:r>
            <a:endParaRPr lang="es-PE" dirty="0">
              <a:solidFill>
                <a:srgbClr val="92D050"/>
              </a:solidFill>
              <a:latin typeface="Comic Sans MS" panose="030F0702030302020204" pitchFamily="66"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4800" y="2295524"/>
            <a:ext cx="3307976" cy="3338793"/>
          </a:xfrm>
          <a:prstGeom prst="rect">
            <a:avLst/>
          </a:prstGeom>
        </p:spPr>
      </p:pic>
    </p:spTree>
    <p:extLst>
      <p:ext uri="{BB962C8B-B14F-4D97-AF65-F5344CB8AC3E}">
        <p14:creationId xmlns:p14="http://schemas.microsoft.com/office/powerpoint/2010/main" val="19454227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PE" sz="3200" dirty="0" smtClean="0">
                <a:solidFill>
                  <a:srgbClr val="92D050"/>
                </a:solidFill>
                <a:latin typeface="Comic Sans MS" panose="030F0702030302020204" pitchFamily="66" charset="0"/>
              </a:rPr>
              <a:t>Corografía </a:t>
            </a:r>
            <a:r>
              <a:rPr lang="es-PE" sz="3200" dirty="0" err="1" smtClean="0">
                <a:solidFill>
                  <a:srgbClr val="92D050"/>
                </a:solidFill>
                <a:latin typeface="Comic Sans MS" panose="030F0702030302020204" pitchFamily="66" charset="0"/>
              </a:rPr>
              <a:t>monóloga</a:t>
            </a:r>
            <a:endParaRPr lang="es-PE" sz="3200" dirty="0">
              <a:solidFill>
                <a:srgbClr val="92D050"/>
              </a:solidFill>
              <a:latin typeface="Comic Sans MS" panose="030F0702030302020204" pitchFamily="66" charset="0"/>
            </a:endParaRPr>
          </a:p>
        </p:txBody>
      </p:sp>
      <p:sp>
        <p:nvSpPr>
          <p:cNvPr id="3" name="Rectangle 2"/>
          <p:cNvSpPr>
            <a:spLocks noChangeArrowheads="1"/>
          </p:cNvSpPr>
          <p:nvPr/>
        </p:nvSpPr>
        <p:spPr bwMode="auto">
          <a:xfrm>
            <a:off x="0" y="0"/>
            <a:ext cx="10421471"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PE"/>
          </a:p>
        </p:txBody>
      </p:sp>
      <p:pic>
        <p:nvPicPr>
          <p:cNvPr id="4097" name="Imagen 18" descr="bailarina ballet 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5387" y="1787806"/>
            <a:ext cx="3684494" cy="407180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1425388" y="6064142"/>
            <a:ext cx="3684494" cy="56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Foto bailarina (</a:t>
            </a:r>
            <a:r>
              <a:rPr kumimoji="0" lang="es-PE" altLang="es-PE" sz="9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s.f</a:t>
            </a: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Recuperado de: </a:t>
            </a:r>
            <a:r>
              <a:rPr kumimoji="0" lang="es-PE" altLang="es-PE" sz="1100" b="0" i="0" u="none" strike="noStrike" cap="none" normalizeH="0" baseline="0" dirty="0" smtClean="0">
                <a:ln>
                  <a:noFill/>
                </a:ln>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https://www.pinterest.es/CNDanza/cnd-homenaje-maya-plisetskaya/</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2"/>
          <p:cNvSpPr>
            <a:spLocks noChangeArrowheads="1"/>
          </p:cNvSpPr>
          <p:nvPr/>
        </p:nvSpPr>
        <p:spPr bwMode="auto">
          <a:xfrm>
            <a:off x="0" y="0"/>
            <a:ext cx="10287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PE"/>
          </a:p>
        </p:txBody>
      </p:sp>
      <p:pic>
        <p:nvPicPr>
          <p:cNvPr id="2049" name="Imagen 16" descr="niña bailand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7690" y="1787806"/>
            <a:ext cx="3429003" cy="406400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6427690" y="6064142"/>
            <a:ext cx="2985247"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Imagen (</a:t>
            </a:r>
            <a:r>
              <a:rPr kumimoji="0" lang="es-PE" altLang="es-PE" sz="9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s.f</a:t>
            </a:r>
            <a:r>
              <a:rPr kumimoji="0" lang="es-PE" altLang="es-PE" sz="9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Recuperado de: </a:t>
            </a:r>
            <a:r>
              <a:rPr kumimoji="0" lang="es-PE" altLang="es-PE" sz="900" b="0" i="0" u="sng" strike="noStrike" cap="none" normalizeH="0" baseline="0" dirty="0" smtClean="0">
                <a:ln>
                  <a:noFill/>
                </a:ln>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5"/>
              </a:rPr>
              <a:t>https://sp.depositphotos.com/stock-photos/ni%C3%B1os-bailando.html</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72723725"/>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o">
  <a:themeElements>
    <a:clrScheme name="Circuito">
      <a:dk1>
        <a:sysClr val="windowText" lastClr="000000"/>
      </a:dk1>
      <a:lt1>
        <a:sysClr val="window" lastClr="FFFFFF"/>
      </a:lt1>
      <a:dk2>
        <a:srgbClr val="8D1E14"/>
      </a:dk2>
      <a:lt2>
        <a:srgbClr val="FF744E"/>
      </a:lt2>
      <a:accent1>
        <a:srgbClr val="E9B758"/>
      </a:accent1>
      <a:accent2>
        <a:srgbClr val="FE8943"/>
      </a:accent2>
      <a:accent3>
        <a:srgbClr val="AEA27C"/>
      </a:accent3>
      <a:accent4>
        <a:srgbClr val="90B46E"/>
      </a:accent4>
      <a:accent5>
        <a:srgbClr val="71AEC1"/>
      </a:accent5>
      <a:accent6>
        <a:srgbClr val="C98DE7"/>
      </a:accent6>
      <a:hlink>
        <a:srgbClr val="FF7A22"/>
      </a:hlink>
      <a:folHlink>
        <a:srgbClr val="FDCD86"/>
      </a:folHlink>
    </a:clrScheme>
    <a:fontScheme name="Circuito">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o">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88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2000"/>
                <a:satMod val="150000"/>
                <a:lumMod val="15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971C58-AB76-4A2A-B231-5F8CA03CF491}"/>
    </a:ext>
  </a:extLst>
</a:theme>
</file>

<file path=docProps/app.xml><?xml version="1.0" encoding="utf-8"?>
<Properties xmlns="http://schemas.openxmlformats.org/officeDocument/2006/extended-properties" xmlns:vt="http://schemas.openxmlformats.org/officeDocument/2006/docPropsVTypes">
  <Template>TM04033919[[fn=Circuito]]</Template>
  <TotalTime>174</TotalTime>
  <Words>550</Words>
  <Application>Microsoft Office PowerPoint</Application>
  <PresentationFormat>Panorámica</PresentationFormat>
  <Paragraphs>57</Paragraphs>
  <Slides>17</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17</vt:i4>
      </vt:variant>
    </vt:vector>
  </HeadingPairs>
  <TitlesOfParts>
    <vt:vector size="27" baseType="lpstr">
      <vt:lpstr>Algerian</vt:lpstr>
      <vt:lpstr>Arial</vt:lpstr>
      <vt:lpstr>Arial Narrow</vt:lpstr>
      <vt:lpstr>Calibri</vt:lpstr>
      <vt:lpstr>Comic Sans MS</vt:lpstr>
      <vt:lpstr>Symbol</vt:lpstr>
      <vt:lpstr>Times New Roman</vt:lpstr>
      <vt:lpstr>Trebuchet MS</vt:lpstr>
      <vt:lpstr>Tw Cen MT</vt:lpstr>
      <vt:lpstr>Circuito</vt:lpstr>
      <vt:lpstr>#SeguimosAprendiendo   ARTE Y CULTURA  MISS JENIFER ASALDE</vt:lpstr>
      <vt:lpstr>#Yo me quedo en casa</vt:lpstr>
      <vt:lpstr>El tema de hoy es:                             COREOGRAFÍA   Competencia: Crea proyectos desde los lenguajes artísticos  Capacidad: Explora y experimenta los lenguajes del arte  Destreza:  Elaborar  Propósito de aprendizaje: elabora secuencias rítmicas corporales mediante una pequeña coreografía.  </vt:lpstr>
      <vt:lpstr>Observa atentamente   ¿Qué encuentras en común en estos tres tipos de danza?</vt:lpstr>
      <vt:lpstr>Si tus respuestas fueron algunas de estas ideas, entonces estás en lo cierto…</vt:lpstr>
      <vt:lpstr>¿sabes de dónde viene la palabra coreografía?</vt:lpstr>
      <vt:lpstr>cuento que la palabra coreografía  proviene del griego y significa “la escritura de la danza”  Koreos = “danza, movimiento” Grafia = “escritura”  Entonces  La coreografía es un guión donde los movimientos del cuerpo se complementAn y coordinan con la melodía y el ritmo de una pieza musical en particular. </vt:lpstr>
      <vt:lpstr>¿Qué tipos de coreografía existen?</vt:lpstr>
      <vt:lpstr>Corografía monóloga</vt:lpstr>
      <vt:lpstr>Coreografía grupal</vt:lpstr>
      <vt:lpstr>Coreografía folclórica</vt:lpstr>
      <vt:lpstr>Responde de manera oral las siguientes preguntas:  ¿De dónde viene la palabra coreografía y que significa?  ¿Cuáles son los tipos de coreografía que existen?   ¿Qué necesitas para hacer una coreografía?</vt:lpstr>
      <vt:lpstr>Ahora que ya sabes qué es una coreografía tu actividad calificada será la siguiente:   Vas a crear una pequeña coreografía con tu familia en la que se vea reflejado cómo viven el aislamiento en familia, por ejemplo: el aseo personal, cocinando en familia, jugando en familia, ejercitándose en familia, bailando en familia, etcétera. (actividades que realizan en casa) </vt:lpstr>
      <vt:lpstr>Aquí te dejo algunos enlaces para que te des una idea de lo que puedes hacer:  https://www.youtube.com/watch?v=YpPf071eNEM Higiene Oral Divertida - 2ºOdontología USC  https://www.youtube.com/watch?v=_S0an7wxiY0 lavado de manos HGZ 197 coreografía </vt:lpstr>
      <vt:lpstr>Puntos a tomar en cuenta para actividad:  1. El video puede tener una duración de 50 segundos como mínimo y 1 minuto y medio como máximo, tiene que estar grabado en formato mp4 y lo enviarás de la siguiente manera:                                           APELLIDO, NOMBRE- ÁREA  2. Deben participar como mínimo 2 miembros de la familia incluyendo al estudiante.  3. Enviar los videos hasta el día viernes 17 de abril  a las 8:00 pm.    Los mejores trabajos se exhibirán a través de las redes sociales del colegio. </vt:lpstr>
      <vt:lpstr>LEE CUIDADOSAMENTE LA RUBRICA PARA QUE SEPAS QUÉ ES LO QUE SE VA A CALIFICAR.  NO OLVIDES escoger la música que más te agrade, respetar el tiempo establecido y sobre todo ser creativo para elaborar tu coreografía.</vt:lpstr>
      <vt:lpstr>#SeguimosAprendiendo  Arte y cultura  Miss  Jenifer Asalde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#SEGUIMOS APRENDIENDO   ARTE Y CULTURA  MISS JENIFER ASALDE</dc:title>
  <dc:creator>user</dc:creator>
  <cp:lastModifiedBy>user</cp:lastModifiedBy>
  <cp:revision>23</cp:revision>
  <dcterms:created xsi:type="dcterms:W3CDTF">2020-04-09T21:53:40Z</dcterms:created>
  <dcterms:modified xsi:type="dcterms:W3CDTF">2020-04-13T20:56:25Z</dcterms:modified>
</cp:coreProperties>
</file>