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8" r:id="rId2"/>
    <p:sldId id="263" r:id="rId3"/>
    <p:sldId id="285" r:id="rId4"/>
    <p:sldId id="298" r:id="rId5"/>
    <p:sldId id="293" r:id="rId6"/>
    <p:sldId id="296" r:id="rId7"/>
    <p:sldId id="264" r:id="rId8"/>
    <p:sldId id="297" r:id="rId9"/>
    <p:sldId id="286" r:id="rId10"/>
    <p:sldId id="294" r:id="rId11"/>
    <p:sldId id="290" r:id="rId12"/>
  </p:sldIdLst>
  <p:sldSz cx="12192000" cy="6858000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FFFFCC"/>
    <a:srgbClr val="CCFF66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3C5188-A174-4488-AB05-570533C31546}" type="datetimeFigureOut">
              <a:rPr lang="es-PE" smtClean="0"/>
              <a:t>6/04/2020</a:t>
            </a:fld>
            <a:endParaRPr lang="es-PE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46B780-22F9-4C21-91C8-D7AE452D7CC6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420136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55.81395" units="1/cm"/>
          <inkml:channelProperty channel="Y" name="resolution" value="55.95855" units="1/cm"/>
          <inkml:channelProperty channel="T" name="resolution" value="1" units="1/dev"/>
        </inkml:channelProperties>
      </inkml:inkSource>
      <inkml:timestamp xml:id="ts0" timeString="2020-03-27T16:23:55.887"/>
    </inkml:context>
    <inkml:brush xml:id="br0">
      <inkml:brushProperty name="width" value="0.08333" units="cm"/>
      <inkml:brushProperty name="height" value="0.08333" units="cm"/>
      <inkml:brushProperty name="fitToCurve" value="1"/>
    </inkml:brush>
  </inkml:definitions>
  <inkml:traceGroup>
    <inkml:annotationXML>
      <emma:emma xmlns:emma="http://www.w3.org/2003/04/emma" version="1.0">
        <emma:interpretation id="{983AA546-D8CC-487E-A5F8-4350DDBB4FE1}" emma:medium="tactile" emma:mode="ink">
          <msink:context xmlns:msink="http://schemas.microsoft.com/ink/2010/main" type="writingRegion" rotatedBoundingBox="12458,12651 12603,12651 12603,12835 12458,12835"/>
        </emma:interpretation>
      </emma:emma>
    </inkml:annotationXML>
    <inkml:traceGroup>
      <inkml:annotationXML>
        <emma:emma xmlns:emma="http://www.w3.org/2003/04/emma" version="1.0">
          <emma:interpretation id="{EDA1420E-B2FA-4A5F-B0C5-C86B7CFE5228}" emma:medium="tactile" emma:mode="ink">
            <msink:context xmlns:msink="http://schemas.microsoft.com/ink/2010/main" type="paragraph" rotatedBoundingBox="12458,12651 12603,12651 12603,12835 12458,1283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B4F3636-7AB3-403A-80EA-9C9BAB5E59FB}" emma:medium="tactile" emma:mode="ink">
              <msink:context xmlns:msink="http://schemas.microsoft.com/ink/2010/main" type="line" rotatedBoundingBox="12458,12651 12603,12651 12603,12835 12458,12835"/>
            </emma:interpretation>
          </emma:emma>
        </inkml:annotationXML>
        <inkml:traceGroup>
          <inkml:annotationXML>
            <emma:emma xmlns:emma="http://www.w3.org/2003/04/emma" version="1.0">
              <emma:interpretation id="{CAE2C663-1AFB-48D0-8A53-CE77570B6BB0}" emma:medium="tactile" emma:mode="ink">
                <msink:context xmlns:msink="http://schemas.microsoft.com/ink/2010/main" type="inkWord" rotatedBoundingBox="12458,12820 12473,12820 12473,12835 12458,12835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0 0 0</inkml:trace>
        </inkml:traceGroup>
        <inkml:traceGroup>
          <inkml:annotationXML>
            <emma:emma xmlns:emma="http://www.w3.org/2003/04/emma" version="1.0">
              <emma:interpretation id="{8C26C7DE-CCD3-4596-A3C8-E7794DBC01FE}" emma:medium="tactile" emma:mode="ink">
                <msink:context xmlns:msink="http://schemas.microsoft.com/ink/2010/main" type="inkWord" rotatedBoundingBox="12458,12651 12603,12651 12603,12820 12458,12820"/>
              </emma:interpretation>
              <emma:one-of disjunction-type="recognition" id="oneOf1">
                <emma:interpretation id="interp1" emma:lang="" emma:confidence="0">
                  <emma:literal>/</emma:literal>
                </emma:interpretation>
                <emma:interpretation id="interp2" emma:lang="" emma:confidence="0">
                  <emma:literal>.</emma:literal>
                </emma:interpretation>
                <emma:interpretation id="interp3" emma:lang="" emma:confidence="0">
                  <emma:literal>V</emma:literal>
                </emma:interpretation>
                <emma:interpretation id="interp4" emma:lang="" emma:confidence="0">
                  <emma:literal>v</emma:literal>
                </emma:interpretation>
                <emma:interpretation id="interp5" emma:lang="" emma:confidence="0">
                  <emma:literal>,</emma:literal>
                </emma:interpretation>
              </emma:one-of>
            </emma:emma>
          </inkml:annotationXML>
          <inkml:trace contextRef="#ctx0" brushRef="#br0" timeOffset="1332.4671">0 0 0,'24'-24'875,"-24"0"-859,48 0-1,-24 0-15,-24-1 16,25 1 0,-1 0 15</inkml:trace>
        </inkml:traceGroup>
      </inkml:traceGroup>
    </inkml:traceGroup>
  </inkml:traceGroup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E0AAE8-131E-46C6-AE01-9C3D1FBCC4A7}" type="datetimeFigureOut">
              <a:rPr lang="es-PE" smtClean="0"/>
              <a:t>6/04/2020</a:t>
            </a:fld>
            <a:endParaRPr lang="es-PE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E386D7-2719-4CCE-8F8E-E28B9711463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484376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72043517e6_1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5" name="Google Shape;85;g72043517e6_1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133653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6A2B-D28E-4BDD-A1F9-86C2A92D7B26}" type="datetimeFigureOut">
              <a:rPr lang="es-PE" smtClean="0"/>
              <a:t>6/04/2020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5FFEC-D2CB-477E-9836-73930A4DB2E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040367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6A2B-D28E-4BDD-A1F9-86C2A92D7B26}" type="datetimeFigureOut">
              <a:rPr lang="es-PE" smtClean="0"/>
              <a:t>6/04/2020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5FFEC-D2CB-477E-9836-73930A4DB2E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954800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6A2B-D28E-4BDD-A1F9-86C2A92D7B26}" type="datetimeFigureOut">
              <a:rPr lang="es-PE" smtClean="0"/>
              <a:t>6/04/2020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5FFEC-D2CB-477E-9836-73930A4DB2E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111638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6A2B-D28E-4BDD-A1F9-86C2A92D7B26}" type="datetimeFigureOut">
              <a:rPr lang="es-PE" smtClean="0"/>
              <a:t>6/04/2020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5FFEC-D2CB-477E-9836-73930A4DB2E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222079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6A2B-D28E-4BDD-A1F9-86C2A92D7B26}" type="datetimeFigureOut">
              <a:rPr lang="es-PE" smtClean="0"/>
              <a:t>6/04/2020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5FFEC-D2CB-477E-9836-73930A4DB2E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689272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6A2B-D28E-4BDD-A1F9-86C2A92D7B26}" type="datetimeFigureOut">
              <a:rPr lang="es-PE" smtClean="0"/>
              <a:t>6/04/2020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5FFEC-D2CB-477E-9836-73930A4DB2E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931202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6A2B-D28E-4BDD-A1F9-86C2A92D7B26}" type="datetimeFigureOut">
              <a:rPr lang="es-PE" smtClean="0"/>
              <a:t>6/04/2020</a:t>
            </a:fld>
            <a:endParaRPr lang="es-PE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5FFEC-D2CB-477E-9836-73930A4DB2E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719283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6A2B-D28E-4BDD-A1F9-86C2A92D7B26}" type="datetimeFigureOut">
              <a:rPr lang="es-PE" smtClean="0"/>
              <a:t>6/04/2020</a:t>
            </a:fld>
            <a:endParaRPr lang="es-PE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5FFEC-D2CB-477E-9836-73930A4DB2E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624653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6A2B-D28E-4BDD-A1F9-86C2A92D7B26}" type="datetimeFigureOut">
              <a:rPr lang="es-PE" smtClean="0"/>
              <a:t>6/04/2020</a:t>
            </a:fld>
            <a:endParaRPr lang="es-PE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5FFEC-D2CB-477E-9836-73930A4DB2E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582085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6A2B-D28E-4BDD-A1F9-86C2A92D7B26}" type="datetimeFigureOut">
              <a:rPr lang="es-PE" smtClean="0"/>
              <a:t>6/04/2020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5FFEC-D2CB-477E-9836-73930A4DB2E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588935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6A2B-D28E-4BDD-A1F9-86C2A92D7B26}" type="datetimeFigureOut">
              <a:rPr lang="es-PE" smtClean="0"/>
              <a:t>6/04/2020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5FFEC-D2CB-477E-9836-73930A4DB2E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249684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66A2B-D28E-4BDD-A1F9-86C2A92D7B26}" type="datetimeFigureOut">
              <a:rPr lang="es-PE" smtClean="0"/>
              <a:t>6/04/2020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5FFEC-D2CB-477E-9836-73930A4DB2E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145276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F8VP0fkLbn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6600" y="464018"/>
            <a:ext cx="10461812" cy="5620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656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4050802"/>
              </p:ext>
            </p:extLst>
          </p:nvPr>
        </p:nvGraphicFramePr>
        <p:xfrm>
          <a:off x="900953" y="699247"/>
          <a:ext cx="10448365" cy="1463040"/>
        </p:xfrm>
        <a:graphic>
          <a:graphicData uri="http://schemas.openxmlformats.org/drawingml/2006/table">
            <a:tbl>
              <a:tblPr/>
              <a:tblGrid>
                <a:gridCol w="10448365">
                  <a:extLst>
                    <a:ext uri="{9D8B030D-6E8A-4147-A177-3AD203B41FA5}">
                      <a16:colId xmlns="" xmlns:a16="http://schemas.microsoft.com/office/drawing/2014/main" val="2015090643"/>
                    </a:ext>
                  </a:extLst>
                </a:gridCol>
              </a:tblGrid>
              <a:tr h="1411941">
                <a:tc>
                  <a:txBody>
                    <a:bodyPr/>
                    <a:lstStyle/>
                    <a:p>
                      <a:r>
                        <a:rPr lang="es-PE" dirty="0" smtClean="0"/>
                        <a:t>RUBRICA PARA CALIFICAR UN CUESTIONARIO</a:t>
                      </a:r>
                    </a:p>
                    <a:p>
                      <a:endParaRPr lang="es-PE" dirty="0" smtClean="0"/>
                    </a:p>
                    <a:p>
                      <a:r>
                        <a:rPr lang="es-PE" dirty="0" smtClean="0"/>
                        <a:t>Apellidos y</a:t>
                      </a:r>
                      <a:r>
                        <a:rPr lang="es-PE" baseline="0" dirty="0" smtClean="0"/>
                        <a:t> nombres                                                                                      N° Orden.________</a:t>
                      </a:r>
                    </a:p>
                    <a:p>
                      <a:r>
                        <a:rPr lang="es-PE" baseline="0" dirty="0" smtClean="0"/>
                        <a:t>Nivel: Secundaria             </a:t>
                      </a:r>
                      <a:r>
                        <a:rPr lang="es-PE" baseline="0" dirty="0" err="1" smtClean="0"/>
                        <a:t>Seccion</a:t>
                      </a:r>
                      <a:r>
                        <a:rPr lang="es-PE" baseline="0" dirty="0" smtClean="0"/>
                        <a:t>: _______________                              Fecha: ____  /______ 2020</a:t>
                      </a:r>
                    </a:p>
                    <a:p>
                      <a:r>
                        <a:rPr lang="es-PE" baseline="0" dirty="0" smtClean="0"/>
                        <a:t>Profesora: María Asmat Flores</a:t>
                      </a:r>
                      <a:endParaRPr lang="es-PE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75250"/>
                  </a:ext>
                </a:extLst>
              </a:tr>
            </a:tbl>
          </a:graphicData>
        </a:graphic>
      </p:graphicFrame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8162903"/>
              </p:ext>
            </p:extLst>
          </p:nvPr>
        </p:nvGraphicFramePr>
        <p:xfrm>
          <a:off x="914400" y="2164976"/>
          <a:ext cx="10434918" cy="3496236"/>
        </p:xfrm>
        <a:graphic>
          <a:graphicData uri="http://schemas.openxmlformats.org/drawingml/2006/table">
            <a:tbl>
              <a:tblPr/>
              <a:tblGrid>
                <a:gridCol w="10434918">
                  <a:extLst>
                    <a:ext uri="{9D8B030D-6E8A-4147-A177-3AD203B41FA5}">
                      <a16:colId xmlns="" xmlns:a16="http://schemas.microsoft.com/office/drawing/2014/main" val="1651169919"/>
                    </a:ext>
                  </a:extLst>
                </a:gridCol>
              </a:tblGrid>
              <a:tr h="34962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E" dirty="0" smtClean="0">
                          <a:latin typeface="+mn-lt"/>
                        </a:rPr>
                        <a:t>Propósito de aprendizaje: </a:t>
                      </a:r>
                      <a:r>
                        <a:rPr lang="es-ES" dirty="0" smtClean="0">
                          <a:latin typeface="+mn-lt"/>
                          <a:ea typeface="Arial"/>
                          <a:cs typeface="Arial"/>
                          <a:sym typeface="Arial"/>
                        </a:rPr>
                        <a:t>Reconoce la importancia de la Interculturalidad para la formación de su identidad familiar y cultural a través de un cuestionario.</a:t>
                      </a:r>
                    </a:p>
                    <a:p>
                      <a:endParaRPr lang="es-PE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183476568"/>
                  </a:ext>
                </a:extLst>
              </a:tr>
            </a:tbl>
          </a:graphicData>
        </a:graphic>
      </p:graphicFrame>
      <p:graphicFrame>
        <p:nvGraphicFramePr>
          <p:cNvPr id="13" name="Tab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2610776"/>
              </p:ext>
            </p:extLst>
          </p:nvPr>
        </p:nvGraphicFramePr>
        <p:xfrm>
          <a:off x="914399" y="2770095"/>
          <a:ext cx="10448368" cy="3724834"/>
        </p:xfrm>
        <a:graphic>
          <a:graphicData uri="http://schemas.openxmlformats.org/drawingml/2006/table">
            <a:tbl>
              <a:tblPr firstRow="1" firstCol="1" lastRow="1" bandRow="1">
                <a:tableStyleId>{5940675A-B579-460E-94D1-54222C63F5DA}</a:tableStyleId>
              </a:tblPr>
              <a:tblGrid>
                <a:gridCol w="2612092">
                  <a:extLst>
                    <a:ext uri="{9D8B030D-6E8A-4147-A177-3AD203B41FA5}">
                      <a16:colId xmlns="" xmlns:a16="http://schemas.microsoft.com/office/drawing/2014/main" val="1835959325"/>
                    </a:ext>
                  </a:extLst>
                </a:gridCol>
                <a:gridCol w="2612092">
                  <a:extLst>
                    <a:ext uri="{9D8B030D-6E8A-4147-A177-3AD203B41FA5}">
                      <a16:colId xmlns="" xmlns:a16="http://schemas.microsoft.com/office/drawing/2014/main" val="512320723"/>
                    </a:ext>
                  </a:extLst>
                </a:gridCol>
                <a:gridCol w="2612092">
                  <a:extLst>
                    <a:ext uri="{9D8B030D-6E8A-4147-A177-3AD203B41FA5}">
                      <a16:colId xmlns="" xmlns:a16="http://schemas.microsoft.com/office/drawing/2014/main" val="3665738260"/>
                    </a:ext>
                  </a:extLst>
                </a:gridCol>
                <a:gridCol w="2612092">
                  <a:extLst>
                    <a:ext uri="{9D8B030D-6E8A-4147-A177-3AD203B41FA5}">
                      <a16:colId xmlns="" xmlns:a16="http://schemas.microsoft.com/office/drawing/2014/main" val="4231257500"/>
                    </a:ext>
                  </a:extLst>
                </a:gridCol>
              </a:tblGrid>
              <a:tr h="426863">
                <a:tc>
                  <a:txBody>
                    <a:bodyPr/>
                    <a:lstStyle/>
                    <a:p>
                      <a:pPr algn="ctr"/>
                      <a:r>
                        <a:rPr lang="es-PE" dirty="0" smtClean="0"/>
                        <a:t>AD</a:t>
                      </a:r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dirty="0" smtClean="0"/>
                        <a:t>A</a:t>
                      </a:r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dirty="0" smtClean="0"/>
                        <a:t>B</a:t>
                      </a:r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dirty="0" smtClean="0"/>
                        <a:t>C</a:t>
                      </a:r>
                      <a:endParaRPr lang="es-PE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8628575"/>
                  </a:ext>
                </a:extLst>
              </a:tr>
              <a:tr h="3297971">
                <a:tc>
                  <a:txBody>
                    <a:bodyPr/>
                    <a:lstStyle/>
                    <a:p>
                      <a:r>
                        <a:rPr lang="es-PE" sz="1600" b="1" dirty="0" smtClean="0"/>
                        <a:t>Reconoce</a:t>
                      </a:r>
                      <a:r>
                        <a:rPr lang="es-PE" sz="1600" dirty="0" smtClean="0"/>
                        <a:t> la información respondiendo a las preguntas del cuestionario en base a los conceptos básicos relacionados con la pluriculturalidad, argumenta su</a:t>
                      </a:r>
                      <a:r>
                        <a:rPr lang="es-PE" sz="1600" baseline="0" dirty="0" smtClean="0"/>
                        <a:t> respuesta de forma clara y propone ideas para generar una convivencia pacífica.</a:t>
                      </a:r>
                      <a:endParaRPr lang="es-PE" dirty="0" smtClean="0"/>
                    </a:p>
                    <a:p>
                      <a:endParaRPr lang="es-PE" dirty="0" smtClean="0"/>
                    </a:p>
                    <a:p>
                      <a:r>
                        <a:rPr lang="es-PE" dirty="0" smtClean="0"/>
                        <a:t>NIVEL DE</a:t>
                      </a:r>
                    </a:p>
                    <a:p>
                      <a:r>
                        <a:rPr lang="es-PE" dirty="0" smtClean="0"/>
                        <a:t> LOGRO</a:t>
                      </a:r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E" sz="1600" b="1" dirty="0" smtClean="0"/>
                        <a:t>Reconoce </a:t>
                      </a:r>
                      <a:r>
                        <a:rPr lang="es-PE" sz="1600" dirty="0" smtClean="0"/>
                        <a:t>la información respondiendo a  las preguntas del cuestionario en base a los conceptos básicos relacionados con la pluriculturalidad, así mismo argumenta su</a:t>
                      </a:r>
                      <a:r>
                        <a:rPr lang="es-PE" sz="1600" baseline="0" dirty="0" smtClean="0"/>
                        <a:t> respuesta de forma específica y clara.</a:t>
                      </a:r>
                      <a:endParaRPr lang="es-P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E" sz="1600" b="1" dirty="0" smtClean="0"/>
                        <a:t>Reconoce</a:t>
                      </a:r>
                      <a:r>
                        <a:rPr lang="es-PE" sz="1600" dirty="0" smtClean="0"/>
                        <a:t> la información respondiendo a algunas de las preguntas del cuestionario en base a los conceptos básicos relacionados con la pluriculturalidad, así mismo argumenta su</a:t>
                      </a:r>
                      <a:r>
                        <a:rPr lang="es-PE" sz="1600" baseline="0" dirty="0" smtClean="0"/>
                        <a:t> respuesta de forma poco  clara.</a:t>
                      </a:r>
                      <a:endParaRPr lang="es-P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E" sz="1600" b="1" dirty="0" smtClean="0"/>
                        <a:t>Reconoce</a:t>
                      </a:r>
                      <a:r>
                        <a:rPr lang="es-PE" sz="1600" dirty="0" smtClean="0"/>
                        <a:t> la información respondiendo algunas preguntas del cuestionario en base a los conceptos básicos relacionados con la</a:t>
                      </a:r>
                      <a:r>
                        <a:rPr lang="es-PE" sz="1600" baseline="0" dirty="0" smtClean="0"/>
                        <a:t> pluriculturalidad</a:t>
                      </a:r>
                      <a:r>
                        <a:rPr lang="es-PE" sz="1600" dirty="0" smtClean="0"/>
                        <a:t>, así mismo no argumenta,</a:t>
                      </a:r>
                      <a:r>
                        <a:rPr lang="es-PE" sz="1600" baseline="0" dirty="0" smtClean="0"/>
                        <a:t> ni se evidencian respuestas claras.</a:t>
                      </a:r>
                      <a:endParaRPr lang="es-PE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93844300"/>
                  </a:ext>
                </a:extLst>
              </a:tr>
            </a:tbl>
          </a:graphicData>
        </a:graphic>
      </p:graphicFrame>
      <p:sp>
        <p:nvSpPr>
          <p:cNvPr id="2" name="Rectángulo 1"/>
          <p:cNvSpPr/>
          <p:nvPr/>
        </p:nvSpPr>
        <p:spPr>
          <a:xfrm>
            <a:off x="914399" y="2164976"/>
            <a:ext cx="10434919" cy="60511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buClr>
                <a:schemeClr val="dk1"/>
              </a:buClr>
              <a:buSzPts val="2000"/>
            </a:pPr>
            <a:r>
              <a:rPr lang="es-ES" dirty="0">
                <a:ea typeface="Arial"/>
                <a:cs typeface="Arial"/>
                <a:sym typeface="Arial"/>
              </a:rPr>
              <a:t>Reconoce la importancia de la pluriculturalidad para la formación de su identidad familiar y cultural a través de un cuestionario.</a:t>
            </a:r>
          </a:p>
        </p:txBody>
      </p:sp>
    </p:spTree>
    <p:extLst>
      <p:ext uri="{BB962C8B-B14F-4D97-AF65-F5344CB8AC3E}">
        <p14:creationId xmlns:p14="http://schemas.microsoft.com/office/powerpoint/2010/main" val="22601798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90282" y="632012"/>
            <a:ext cx="10515600" cy="5558398"/>
          </a:xfrm>
          <a:solidFill>
            <a:srgbClr val="CCFF66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s-PE" sz="8800" dirty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r>
              <a:rPr lang="es-PE" sz="3200" i="1" dirty="0" smtClean="0">
                <a:latin typeface="Comic Sans MS" panose="030F0702030302020204" pitchFamily="66" charset="0"/>
              </a:rPr>
              <a:t>               “Varias </a:t>
            </a:r>
            <a:r>
              <a:rPr lang="es-PE" sz="3200" i="1" dirty="0">
                <a:latin typeface="Comic Sans MS" panose="030F0702030302020204" pitchFamily="66" charset="0"/>
              </a:rPr>
              <a:t>culturas con derecho a ser diferentes y respetando su diversidad hacen una totalidad </a:t>
            </a:r>
            <a:r>
              <a:rPr lang="es-PE" sz="3200" i="1" dirty="0" smtClean="0">
                <a:latin typeface="Comic Sans MS" panose="030F0702030302020204" pitchFamily="66" charset="0"/>
              </a:rPr>
              <a:t>nacional”</a:t>
            </a:r>
            <a:endParaRPr lang="es-PE" sz="8800" dirty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r>
              <a:rPr lang="es-PE" sz="6000" dirty="0" smtClean="0">
                <a:latin typeface="Comic Sans MS" panose="030F0702030302020204" pitchFamily="66" charset="0"/>
              </a:rPr>
              <a:t> Gracias…</a:t>
            </a:r>
            <a:endParaRPr lang="es-PE" sz="6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9514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72043517e6_1_65"/>
          <p:cNvSpPr txBox="1"/>
          <p:nvPr/>
        </p:nvSpPr>
        <p:spPr>
          <a:xfrm>
            <a:off x="551329" y="0"/>
            <a:ext cx="11322424" cy="708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 i="0" u="none" strike="noStrike" cap="none" dirty="0">
                <a:solidFill>
                  <a:srgbClr val="F1C232"/>
                </a:solidFill>
                <a:latin typeface="Arial"/>
                <a:ea typeface="Arial"/>
                <a:cs typeface="Arial"/>
                <a:sym typeface="Arial"/>
              </a:rPr>
              <a:t>#</a:t>
            </a:r>
            <a:r>
              <a:rPr lang="en-US" sz="2000" b="1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SeguimosAprendiendo</a:t>
            </a:r>
            <a:endParaRPr lang="en-US" sz="2800" b="1" dirty="0">
              <a:solidFill>
                <a:schemeClr val="dk2"/>
              </a:solidFill>
              <a:latin typeface="Raleway"/>
              <a:ea typeface="Arial"/>
              <a:cs typeface="Arial"/>
              <a:sym typeface="Raleway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800" i="0" u="none" strike="noStrike" cap="none" dirty="0" smtClean="0">
                <a:solidFill>
                  <a:schemeClr val="dk2"/>
                </a:solidFill>
                <a:latin typeface="Raleway"/>
                <a:ea typeface="Raleway"/>
                <a:cs typeface="Arial"/>
                <a:sym typeface="Raleway"/>
              </a:rPr>
              <a:t>Debate, ciudadanía y cívica. </a:t>
            </a:r>
            <a:r>
              <a:rPr lang="en-US" sz="2800" dirty="0">
                <a:solidFill>
                  <a:schemeClr val="dk2"/>
                </a:solidFill>
                <a:latin typeface="Raleway"/>
                <a:ea typeface="Raleway"/>
                <a:cs typeface="Arial"/>
                <a:sym typeface="Raleway"/>
              </a:rPr>
              <a:t>1</a:t>
            </a:r>
            <a:r>
              <a:rPr lang="en-US" sz="2800" i="0" u="none" strike="noStrike" cap="none" dirty="0" smtClean="0">
                <a:solidFill>
                  <a:schemeClr val="dk2"/>
                </a:solidFill>
                <a:latin typeface="Raleway"/>
                <a:ea typeface="Raleway"/>
                <a:cs typeface="Arial"/>
                <a:sym typeface="Raleway"/>
              </a:rPr>
              <a:t>° </a:t>
            </a:r>
            <a:r>
              <a:rPr lang="en-US" sz="2800" i="0" u="none" strike="noStrike" cap="none" dirty="0" err="1" smtClean="0">
                <a:solidFill>
                  <a:schemeClr val="dk2"/>
                </a:solidFill>
                <a:latin typeface="Raleway"/>
                <a:ea typeface="Raleway"/>
                <a:cs typeface="Arial"/>
                <a:sym typeface="Raleway"/>
              </a:rPr>
              <a:t>año</a:t>
            </a:r>
            <a:r>
              <a:rPr lang="en-US" sz="2800" i="0" u="none" strike="noStrike" cap="none" dirty="0" smtClean="0">
                <a:solidFill>
                  <a:schemeClr val="dk2"/>
                </a:solidFill>
                <a:latin typeface="Raleway"/>
                <a:ea typeface="Raleway"/>
                <a:cs typeface="Arial"/>
                <a:sym typeface="Raleway"/>
              </a:rPr>
              <a:t>.</a:t>
            </a:r>
            <a:endParaRPr sz="2800" i="0" u="none" strike="noStrike" cap="none" dirty="0">
              <a:solidFill>
                <a:srgbClr val="FF0000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</a:pPr>
            <a:endParaRPr sz="2800" b="1" i="0" u="none" strike="noStrike" cap="none" dirty="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1" i="0" u="none" strike="noStrike" cap="none" dirty="0">
              <a:solidFill>
                <a:srgbClr val="FF0000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88" name="Google Shape;88;g72043517e6_1_65"/>
          <p:cNvSpPr txBox="1"/>
          <p:nvPr/>
        </p:nvSpPr>
        <p:spPr>
          <a:xfrm>
            <a:off x="154547" y="866230"/>
            <a:ext cx="11873753" cy="57912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just">
              <a:buClr>
                <a:srgbClr val="000000"/>
              </a:buClr>
              <a:buSzPts val="2000"/>
            </a:pPr>
            <a:r>
              <a:rPr lang="es-PE" sz="2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Querido estudiante agustino:</a:t>
            </a:r>
          </a:p>
          <a:p>
            <a:pPr algn="just">
              <a:buClr>
                <a:srgbClr val="000000"/>
              </a:buClr>
              <a:buSzPts val="2000"/>
            </a:pPr>
            <a:r>
              <a:rPr lang="es-PE" sz="2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Espero que te encuentres bien de salud y resguardado con tus seres queridos en casa. 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400" b="0" i="0" u="none" strike="noStrike" cap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Continuando</a:t>
            </a: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 nuestro trabajo académico</a:t>
            </a:r>
            <a:r>
              <a:rPr lang="en-US" sz="2400" b="0" i="0" u="none" strike="noStrike" cap="none" dirty="0">
                <a:solidFill>
                  <a:srgbClr val="F1C23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i="0" u="none" strike="noStrike" cap="none" dirty="0">
                <a:solidFill>
                  <a:srgbClr val="F1C232"/>
                </a:solidFill>
                <a:latin typeface="Arial"/>
                <a:ea typeface="Arial"/>
                <a:cs typeface="Arial"/>
                <a:sym typeface="Arial"/>
              </a:rPr>
              <a:t>#</a:t>
            </a:r>
            <a:r>
              <a:rPr lang="en-US" sz="2400" b="1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SeguimosAprendiendo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he programado </a:t>
            </a:r>
            <a:endParaRPr lang="en-US" sz="2400" b="0" i="0" u="none" strike="noStrike" cap="none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del 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30 marzo al 8 de abril las siguientes </a:t>
            </a: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Actividades.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400" b="0" i="0" u="none" strike="noStrike" cap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</a:t>
            </a: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animo a que sigas poniendo todo tu empeño y responsabilidad en este nuevo </a:t>
            </a: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aprendizaje </a:t>
            </a:r>
            <a:endParaRPr lang="en-US" sz="2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Del Area  </a:t>
            </a:r>
            <a:r>
              <a:rPr lang="en-US" sz="24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Debate, ciudadanía y cívica :</a:t>
            </a:r>
            <a:r>
              <a:rPr lang="en-US" sz="2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 </a:t>
            </a:r>
            <a:r>
              <a:rPr lang="en-US" sz="2400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Cultura</a:t>
            </a:r>
            <a:r>
              <a:rPr lang="en-US" sz="24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- </a:t>
            </a:r>
            <a:r>
              <a:rPr lang="en-US" sz="2400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Pluriculturalidad</a:t>
            </a:r>
            <a:r>
              <a:rPr lang="en-US" sz="24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2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 este PPT, encontrarás </a:t>
            </a:r>
            <a:r>
              <a:rPr lang="en-US" sz="2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actividades </a:t>
            </a:r>
            <a:r>
              <a:rPr lang="en-US" sz="2400" dirty="0" smtClean="0">
                <a:latin typeface="Arial"/>
                <a:ea typeface="Arial"/>
                <a:cs typeface="Arial"/>
                <a:sym typeface="Arial"/>
              </a:rPr>
              <a:t>que deberás realizar</a:t>
            </a:r>
            <a:r>
              <a:rPr lang="en-US" sz="2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 y solo una tarea que deberás retornarla por el </a:t>
            </a:r>
            <a:r>
              <a:rPr lang="en-US" sz="24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Sieweb</a:t>
            </a:r>
            <a:r>
              <a:rPr lang="en-US" sz="2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US" sz="2400" dirty="0" smtClean="0">
                <a:latin typeface="Arial"/>
                <a:ea typeface="Arial"/>
                <a:cs typeface="Arial"/>
                <a:sym typeface="Arial"/>
              </a:rPr>
              <a:t>Además se ha </a:t>
            </a:r>
            <a:r>
              <a:rPr lang="en-US" sz="24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adjuntado la rúbrica </a:t>
            </a: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 calificación; </a:t>
            </a: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por</a:t>
            </a:r>
            <a:r>
              <a:rPr lang="en-US" sz="2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tanto,   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tendrá una NOTA</a:t>
            </a: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4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 </a:t>
            </a:r>
            <a:r>
              <a:rPr lang="en-US" sz="2400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tienes</a:t>
            </a:r>
            <a:r>
              <a:rPr lang="en-US" sz="24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alguna</a:t>
            </a:r>
            <a:r>
              <a:rPr lang="en-US" sz="24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duda</a:t>
            </a:r>
            <a:r>
              <a:rPr lang="en-US" sz="24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no </a:t>
            </a:r>
            <a:r>
              <a:rPr lang="en-US" sz="2400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olvides</a:t>
            </a:r>
            <a:r>
              <a:rPr lang="en-US" sz="24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escribirme</a:t>
            </a:r>
            <a:r>
              <a:rPr lang="en-US" sz="24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por</a:t>
            </a:r>
            <a:r>
              <a:rPr lang="en-US" sz="24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el </a:t>
            </a:r>
            <a:r>
              <a:rPr lang="en-US" sz="2400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foro</a:t>
            </a:r>
            <a:r>
              <a:rPr lang="en-US" sz="24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sz="2400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tareas</a:t>
            </a:r>
            <a:r>
              <a:rPr lang="en-US" sz="24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2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Lee 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detenidamente </a:t>
            </a: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cada diapositva </a:t>
            </a:r>
            <a:r>
              <a:rPr lang="en-US" sz="2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y responde antes de pasar a la otra. </a:t>
            </a:r>
            <a:endParaRPr sz="2400" b="0" i="0" u="none" strike="noStrike" cap="none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dirty="0"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dirty="0"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30688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7918" y="203760"/>
            <a:ext cx="11712388" cy="629957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s-PE" dirty="0"/>
              <a:t>Debate, ciudadanía y cívica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7918" y="833716"/>
            <a:ext cx="11712388" cy="6024283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70000" lnSpcReduction="20000"/>
          </a:bodyPr>
          <a:lstStyle/>
          <a:p>
            <a:pPr marL="0" lvl="0" indent="0" algn="just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  <a:buNone/>
            </a:pPr>
            <a:endParaRPr lang="es-ES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  <a:buNone/>
            </a:pPr>
            <a:r>
              <a:rPr lang="es-ES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Competencia</a:t>
            </a:r>
            <a:r>
              <a:rPr lang="es-ES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Convive y participa democráticamente.</a:t>
            </a:r>
            <a:endParaRPr lang="es-ES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  <a:buNone/>
            </a:pPr>
            <a:r>
              <a:rPr lang="es-ES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Capacidad</a:t>
            </a:r>
            <a:r>
              <a:rPr lang="es-ES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Interactúa con todas las personas.</a:t>
            </a:r>
            <a:endParaRPr lang="es-ES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  <a:buNone/>
            </a:pPr>
            <a:r>
              <a:rPr lang="es-ES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Destreza</a:t>
            </a:r>
            <a:r>
              <a:rPr lang="es-ES" dirty="0"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s-ES" dirty="0" smtClean="0">
                <a:latin typeface="Arial"/>
                <a:ea typeface="Arial"/>
                <a:cs typeface="Arial"/>
                <a:sym typeface="Arial"/>
              </a:rPr>
              <a:t>Reconocer</a:t>
            </a:r>
            <a:endParaRPr lang="es-ES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  <a:buNone/>
            </a:pPr>
            <a:r>
              <a:rPr lang="es-ES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Propósito de aprendizaje:</a:t>
            </a:r>
            <a:r>
              <a:rPr lang="es-ES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dirty="0" smtClean="0">
                <a:latin typeface="Arial"/>
                <a:ea typeface="Arial"/>
                <a:cs typeface="Arial"/>
                <a:sym typeface="Arial"/>
              </a:rPr>
              <a:t>Reconoce la importancia de la </a:t>
            </a:r>
            <a:r>
              <a:rPr lang="es-ES" dirty="0">
                <a:latin typeface="Arial"/>
                <a:ea typeface="Arial"/>
                <a:cs typeface="Arial"/>
                <a:sym typeface="Arial"/>
              </a:rPr>
              <a:t>p</a:t>
            </a:r>
            <a:r>
              <a:rPr lang="es-ES" dirty="0" smtClean="0">
                <a:latin typeface="Arial"/>
                <a:ea typeface="Arial"/>
                <a:cs typeface="Arial"/>
                <a:sym typeface="Arial"/>
              </a:rPr>
              <a:t>luriculturalidad para la formación de su identidad familiar y cultural a través de un cuestionario.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  <a:buNone/>
            </a:pPr>
            <a:endParaRPr lang="es-ES" dirty="0" smtClean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  <a:buNone/>
            </a:pPr>
            <a:endParaRPr lang="es-ES" sz="3200" dirty="0">
              <a:latin typeface="Arial"/>
              <a:ea typeface="Arial"/>
              <a:cs typeface="Arial"/>
              <a:sym typeface="Arial"/>
              <a:hlinkClick r:id="rId2"/>
            </a:endParaRPr>
          </a:p>
          <a:p>
            <a:pPr marL="514350" lvl="0" indent="-51435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  <a:buFont typeface="+mj-lt"/>
              <a:buAutoNum type="arabicPeriod"/>
            </a:pPr>
            <a:r>
              <a:rPr lang="es-PE" sz="3200" dirty="0">
                <a:latin typeface="Arial"/>
                <a:ea typeface="Arial"/>
                <a:cs typeface="Arial"/>
                <a:sym typeface="Arial"/>
              </a:rPr>
              <a:t>Observa con un familiar </a:t>
            </a:r>
            <a:r>
              <a:rPr lang="es-PE" sz="3200" dirty="0" smtClean="0">
                <a:latin typeface="Arial"/>
                <a:ea typeface="Arial"/>
                <a:cs typeface="Arial"/>
                <a:sym typeface="Arial"/>
              </a:rPr>
              <a:t>los siguientes videos: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  <a:buNone/>
            </a:pPr>
            <a:r>
              <a:rPr lang="es-PE" sz="3200" dirty="0">
                <a:latin typeface="Arial"/>
                <a:ea typeface="Arial"/>
                <a:cs typeface="Arial"/>
                <a:sym typeface="Arial"/>
              </a:rPr>
              <a:t>         - </a:t>
            </a:r>
            <a:r>
              <a:rPr lang="es-PE" sz="3200" dirty="0" err="1">
                <a:latin typeface="Arial"/>
                <a:ea typeface="Arial"/>
                <a:cs typeface="Arial"/>
              </a:rPr>
              <a:t>Kumbarikira</a:t>
            </a:r>
            <a:r>
              <a:rPr lang="es-PE" sz="3200" dirty="0">
                <a:latin typeface="Arial"/>
                <a:ea typeface="Arial"/>
                <a:cs typeface="Arial"/>
              </a:rPr>
              <a:t> - </a:t>
            </a:r>
            <a:r>
              <a:rPr lang="es-PE" sz="3200" dirty="0" err="1">
                <a:latin typeface="Arial"/>
                <a:ea typeface="Arial"/>
                <a:cs typeface="Arial"/>
              </a:rPr>
              <a:t>Exito</a:t>
            </a:r>
            <a:r>
              <a:rPr lang="es-PE" sz="3200" dirty="0">
                <a:latin typeface="Arial"/>
                <a:ea typeface="Arial"/>
                <a:cs typeface="Arial"/>
              </a:rPr>
              <a:t> musical de niños </a:t>
            </a:r>
            <a:r>
              <a:rPr lang="es-PE" sz="3200" dirty="0" err="1">
                <a:latin typeface="Arial"/>
                <a:ea typeface="Arial"/>
                <a:cs typeface="Arial"/>
              </a:rPr>
              <a:t>kukamas</a:t>
            </a:r>
            <a:r>
              <a:rPr lang="es-PE" sz="3200" dirty="0">
                <a:latin typeface="Arial"/>
                <a:ea typeface="Arial"/>
                <a:cs typeface="Arial"/>
              </a:rPr>
              <a:t> al rescate de su lengua.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  <a:buNone/>
            </a:pPr>
            <a:r>
              <a:rPr lang="es-PE" sz="3200" dirty="0">
                <a:latin typeface="Arial"/>
                <a:ea typeface="Arial"/>
                <a:cs typeface="Arial"/>
              </a:rPr>
              <a:t>           - Perú - Mil Colores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  <a:buNone/>
            </a:pPr>
            <a:endParaRPr lang="es-PE" sz="32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  <a:buNone/>
            </a:pPr>
            <a:r>
              <a:rPr lang="es-PE" sz="3200" dirty="0" smtClean="0">
                <a:latin typeface="Arial"/>
                <a:ea typeface="Arial"/>
                <a:cs typeface="Arial"/>
                <a:sym typeface="Arial"/>
              </a:rPr>
              <a:t> 2.  A </a:t>
            </a:r>
            <a:r>
              <a:rPr lang="es-PE" sz="3200" dirty="0">
                <a:latin typeface="Arial"/>
                <a:ea typeface="Arial"/>
                <a:cs typeface="Arial"/>
                <a:sym typeface="Arial"/>
              </a:rPr>
              <a:t>tu familiar coméntale las ideas que hayas </a:t>
            </a:r>
            <a:r>
              <a:rPr lang="es-PE" sz="3200" dirty="0" smtClean="0">
                <a:latin typeface="Arial"/>
                <a:ea typeface="Arial"/>
                <a:cs typeface="Arial"/>
                <a:sym typeface="Arial"/>
              </a:rPr>
              <a:t>entendido y responde las siguientes preguntas:</a:t>
            </a:r>
            <a:endParaRPr lang="es-PE" sz="3200" dirty="0">
              <a:latin typeface="Arial"/>
              <a:ea typeface="Arial"/>
              <a:cs typeface="Arial"/>
              <a:sym typeface="Arial"/>
              <a:hlinkClick r:id="rId2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  <a:buNone/>
            </a:pPr>
            <a:r>
              <a:rPr lang="es-PE" sz="3200" dirty="0" smtClean="0">
                <a:latin typeface="Arial"/>
                <a:ea typeface="Arial"/>
                <a:cs typeface="Arial"/>
                <a:sym typeface="Arial"/>
              </a:rPr>
              <a:t>     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  <a:buNone/>
            </a:pPr>
            <a:r>
              <a:rPr lang="es-PE" sz="32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PE" sz="3200" dirty="0" smtClean="0">
                <a:latin typeface="Arial"/>
                <a:ea typeface="Arial"/>
                <a:cs typeface="Arial"/>
                <a:sym typeface="Arial"/>
              </a:rPr>
              <a:t>   - ¿Sabes quiénes son los </a:t>
            </a:r>
            <a:r>
              <a:rPr lang="es-PE" sz="3200" dirty="0" err="1" smtClean="0">
                <a:latin typeface="Arial"/>
                <a:ea typeface="Arial"/>
                <a:cs typeface="Arial"/>
                <a:sym typeface="Arial"/>
              </a:rPr>
              <a:t>Kukamas</a:t>
            </a:r>
            <a:r>
              <a:rPr lang="es-PE" sz="3200" dirty="0" smtClean="0">
                <a:latin typeface="Arial"/>
                <a:ea typeface="Arial"/>
                <a:cs typeface="Arial"/>
                <a:sym typeface="Arial"/>
              </a:rPr>
              <a:t>? 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  <a:buNone/>
            </a:pPr>
            <a:r>
              <a:rPr lang="es-PE" sz="3200" dirty="0" smtClean="0">
                <a:latin typeface="Arial"/>
                <a:ea typeface="Arial"/>
                <a:cs typeface="Arial"/>
                <a:sym typeface="Arial"/>
              </a:rPr>
              <a:t>    - ¿Por qué crees que crearon la canción? 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  <a:buNone/>
            </a:pPr>
            <a:r>
              <a:rPr lang="es-PE" sz="3200" dirty="0" smtClean="0">
                <a:latin typeface="Arial"/>
                <a:ea typeface="Arial"/>
                <a:cs typeface="Arial"/>
                <a:sym typeface="Arial"/>
              </a:rPr>
              <a:t>    - ¿Por qué crees que el título del segundo video es “Perú – mil colores”?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  <a:buNone/>
            </a:pPr>
            <a:r>
              <a:rPr lang="es-PE" sz="32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PE" sz="3200" dirty="0" smtClean="0">
                <a:latin typeface="Arial"/>
                <a:ea typeface="Arial"/>
                <a:cs typeface="Arial"/>
                <a:sym typeface="Arial"/>
              </a:rPr>
              <a:t>   - Ambos videos nos demuestran que somos un país muy diverso. 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  <a:buNone/>
            </a:pPr>
            <a:r>
              <a:rPr lang="es-PE" sz="32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PE" sz="3200" dirty="0" smtClean="0">
                <a:latin typeface="Arial"/>
                <a:ea typeface="Arial"/>
                <a:cs typeface="Arial"/>
                <a:sym typeface="Arial"/>
              </a:rPr>
              <a:t>   - ¿De qué manera como peruanos promovemos la equidad en un país tan diverso?</a:t>
            </a:r>
            <a:endParaRPr lang="es-PE" sz="32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  <a:buNone/>
            </a:pPr>
            <a:endParaRPr lang="es-ES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  <a:buNone/>
            </a:pPr>
            <a:endParaRPr lang="es-ES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000"/>
              <a:buNone/>
            </a:pPr>
            <a:r>
              <a:rPr lang="es-ES" dirty="0">
                <a:latin typeface="Arial"/>
                <a:ea typeface="Arial"/>
                <a:cs typeface="Arial"/>
                <a:sym typeface="Arial"/>
              </a:rPr>
              <a:t> </a:t>
            </a:r>
            <a:endParaRPr lang="es-ES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4232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redondeado 4"/>
          <p:cNvSpPr/>
          <p:nvPr/>
        </p:nvSpPr>
        <p:spPr>
          <a:xfrm>
            <a:off x="103031" y="180305"/>
            <a:ext cx="4559121" cy="772732"/>
          </a:xfrm>
          <a:prstGeom prst="round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3200" b="1" dirty="0" smtClean="0">
                <a:solidFill>
                  <a:schemeClr val="tx1"/>
                </a:solidFill>
              </a:rPr>
              <a:t>Definimos conceptos</a:t>
            </a:r>
            <a:endParaRPr lang="es-PE" sz="3200" b="1" dirty="0">
              <a:solidFill>
                <a:schemeClr val="tx1"/>
              </a:solidFill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901520" y="1249249"/>
            <a:ext cx="5383370" cy="2369713"/>
          </a:xfrm>
          <a:prstGeom prst="roundRect">
            <a:avLst/>
          </a:prstGeom>
          <a:solidFill>
            <a:srgbClr val="92D05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2400" dirty="0" smtClean="0">
                <a:solidFill>
                  <a:schemeClr val="tx1"/>
                </a:solidFill>
              </a:rPr>
              <a:t>¿Qué significa el término Cultura?</a:t>
            </a:r>
          </a:p>
          <a:p>
            <a:pPr algn="ctr"/>
            <a:r>
              <a:rPr lang="es-PE" sz="2400" dirty="0">
                <a:solidFill>
                  <a:schemeClr val="tx1"/>
                </a:solidFill>
              </a:rPr>
              <a:t>Conjunto de conocimientos, ideas, tradiciones y costumbres que caracterizan a un </a:t>
            </a:r>
            <a:r>
              <a:rPr lang="es-PE" sz="2400" dirty="0" smtClean="0">
                <a:solidFill>
                  <a:schemeClr val="tx1"/>
                </a:solidFill>
              </a:rPr>
              <a:t>pueblo</a:t>
            </a:r>
            <a:r>
              <a:rPr lang="es-PE" sz="2400" dirty="0">
                <a:solidFill>
                  <a:schemeClr val="tx1"/>
                </a:solidFill>
              </a:rPr>
              <a:t>.</a:t>
            </a:r>
            <a:endParaRPr lang="es-PE" sz="2400" dirty="0"/>
          </a:p>
        </p:txBody>
      </p:sp>
      <p:sp>
        <p:nvSpPr>
          <p:cNvPr id="7" name="Rectángulo redondeado 6"/>
          <p:cNvSpPr/>
          <p:nvPr/>
        </p:nvSpPr>
        <p:spPr>
          <a:xfrm>
            <a:off x="901520" y="3915174"/>
            <a:ext cx="5383370" cy="2369713"/>
          </a:xfrm>
          <a:prstGeom prst="round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2400" dirty="0">
                <a:solidFill>
                  <a:schemeClr val="tx1"/>
                </a:solidFill>
              </a:rPr>
              <a:t>¿Qué es una etnia?</a:t>
            </a:r>
          </a:p>
          <a:p>
            <a:pPr algn="ctr"/>
            <a:r>
              <a:rPr lang="es-PE" sz="2400" dirty="0">
                <a:solidFill>
                  <a:schemeClr val="tx1"/>
                </a:solidFill>
              </a:rPr>
              <a:t>Conjunto de personas que pertenece a una misma </a:t>
            </a:r>
            <a:r>
              <a:rPr lang="es-PE" sz="2400" dirty="0" smtClean="0">
                <a:solidFill>
                  <a:schemeClr val="tx1"/>
                </a:solidFill>
              </a:rPr>
              <a:t>comunidad </a:t>
            </a:r>
            <a:r>
              <a:rPr lang="es-PE" sz="2400" dirty="0">
                <a:solidFill>
                  <a:schemeClr val="tx1"/>
                </a:solidFill>
              </a:rPr>
              <a:t>lingüística y cultural.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8318" y="566671"/>
            <a:ext cx="3207011" cy="4198510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8133870" y="4715309"/>
            <a:ext cx="263286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PE" sz="1100" dirty="0"/>
              <a:t>Pinterest. (s./f.) Multiculturalidad. Recuperado de: https://www.pinterest.es/anamaracarrillo/multiculturalidad/</a:t>
            </a:r>
          </a:p>
        </p:txBody>
      </p:sp>
    </p:spTree>
    <p:extLst>
      <p:ext uri="{BB962C8B-B14F-4D97-AF65-F5344CB8AC3E}">
        <p14:creationId xmlns:p14="http://schemas.microsoft.com/office/powerpoint/2010/main" val="2282422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12694" y="574766"/>
            <a:ext cx="10744200" cy="5884585"/>
          </a:xfrm>
          <a:ln w="38100"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s-PE" dirty="0" smtClean="0"/>
              <a:t>4</a:t>
            </a:r>
            <a:r>
              <a:rPr lang="es-PE" b="1" dirty="0" smtClean="0"/>
              <a:t>. Percibe </a:t>
            </a:r>
            <a:r>
              <a:rPr lang="es-PE" dirty="0" smtClean="0"/>
              <a:t>la información a través de la lectura. </a:t>
            </a:r>
            <a:endParaRPr lang="es-PE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1" name="Entrada de lápiz 10"/>
              <p14:cNvContentPartPr/>
              <p14:nvPr/>
            </p14:nvContentPartPr>
            <p14:xfrm>
              <a:off x="4485017" y="4554549"/>
              <a:ext cx="52560" cy="61200"/>
            </p14:xfrm>
          </p:contentPart>
        </mc:Choice>
        <mc:Fallback xmlns="">
          <p:pic>
            <p:nvPicPr>
              <p:cNvPr id="11" name="Entrada de lápiz 10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469897" y="4539429"/>
                <a:ext cx="82800" cy="91440"/>
              </a:xfrm>
              <a:prstGeom prst="rect">
                <a:avLst/>
              </a:prstGeom>
            </p:spPr>
          </p:pic>
        </mc:Fallback>
      </mc:AlternateContent>
      <p:pic>
        <p:nvPicPr>
          <p:cNvPr id="14" name="Imagen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1" y="1750151"/>
            <a:ext cx="10515599" cy="470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7281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redondeado 3"/>
          <p:cNvSpPr/>
          <p:nvPr/>
        </p:nvSpPr>
        <p:spPr>
          <a:xfrm>
            <a:off x="115911" y="257579"/>
            <a:ext cx="5190186" cy="656823"/>
          </a:xfrm>
          <a:prstGeom prst="round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2800" b="1" dirty="0" smtClean="0">
                <a:solidFill>
                  <a:schemeClr val="tx1"/>
                </a:solidFill>
              </a:rPr>
              <a:t>Diversidad cultural</a:t>
            </a:r>
            <a:endParaRPr lang="es-PE" sz="2800" b="1" dirty="0">
              <a:solidFill>
                <a:schemeClr val="tx1"/>
              </a:solidFill>
            </a:endParaRPr>
          </a:p>
        </p:txBody>
      </p:sp>
      <p:cxnSp>
        <p:nvCxnSpPr>
          <p:cNvPr id="6" name="Conector recto de flecha 5"/>
          <p:cNvCxnSpPr/>
          <p:nvPr/>
        </p:nvCxnSpPr>
        <p:spPr>
          <a:xfrm>
            <a:off x="2099257" y="1043190"/>
            <a:ext cx="1803042" cy="137803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ángulo redondeado 6"/>
          <p:cNvSpPr/>
          <p:nvPr/>
        </p:nvSpPr>
        <p:spPr>
          <a:xfrm>
            <a:off x="4031088" y="1416674"/>
            <a:ext cx="7031864" cy="1596981"/>
          </a:xfrm>
          <a:prstGeom prst="round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2800" dirty="0" smtClean="0">
                <a:solidFill>
                  <a:schemeClr val="tx1"/>
                </a:solidFill>
              </a:rPr>
              <a:t>Expresión de la variadas y múltiples formas culturales que se manifiestan en el país. </a:t>
            </a:r>
            <a:endParaRPr lang="es-PE" sz="2800" dirty="0">
              <a:solidFill>
                <a:schemeClr val="tx1"/>
              </a:solidFill>
            </a:endParaRPr>
          </a:p>
        </p:txBody>
      </p:sp>
      <p:cxnSp>
        <p:nvCxnSpPr>
          <p:cNvPr id="10" name="Conector recto de flecha 9"/>
          <p:cNvCxnSpPr>
            <a:stCxn id="7" idx="2"/>
          </p:cNvCxnSpPr>
          <p:nvPr/>
        </p:nvCxnSpPr>
        <p:spPr>
          <a:xfrm>
            <a:off x="7547020" y="3013655"/>
            <a:ext cx="12878" cy="109470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ángulo redondeado 10"/>
          <p:cNvSpPr/>
          <p:nvPr/>
        </p:nvSpPr>
        <p:spPr>
          <a:xfrm>
            <a:off x="3760632" y="4376668"/>
            <a:ext cx="8150180" cy="1946859"/>
          </a:xfrm>
          <a:prstGeom prst="round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2800" dirty="0" smtClean="0">
                <a:solidFill>
                  <a:schemeClr val="tx1"/>
                </a:solidFill>
              </a:rPr>
              <a:t>La diversidad existe desde los tiempos del pre – cerámico, la invasión hispana y la incorporación de los grupos africanos y chinos. Por ello, denominamos al Perú un país pluricultural. </a:t>
            </a:r>
            <a:endParaRPr lang="es-PE" sz="2800" dirty="0">
              <a:solidFill>
                <a:schemeClr val="tx1"/>
              </a:solidFill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34" y="2215164"/>
            <a:ext cx="2762383" cy="2897747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657550" y="4965376"/>
            <a:ext cx="263286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PE" sz="1100" dirty="0"/>
              <a:t>Pinterest. (s./f.) Multiculturalidad. Recuperado de: https://www.pinterest.es/anamaracarrillo/multiculturalidad/</a:t>
            </a:r>
          </a:p>
        </p:txBody>
      </p:sp>
    </p:spTree>
    <p:extLst>
      <p:ext uri="{BB962C8B-B14F-4D97-AF65-F5344CB8AC3E}">
        <p14:creationId xmlns:p14="http://schemas.microsoft.com/office/powerpoint/2010/main" val="1269857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564521" y="285426"/>
            <a:ext cx="110685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400" dirty="0" smtClean="0"/>
              <a:t>5. </a:t>
            </a:r>
            <a:r>
              <a:rPr lang="es-PE" sz="2400" b="1" dirty="0" smtClean="0"/>
              <a:t>Identifica </a:t>
            </a:r>
            <a:r>
              <a:rPr lang="es-PE" sz="2400" dirty="0" smtClean="0"/>
              <a:t>las ideas importantes relacionadas con la formación de la identidad familiar    y cultural.</a:t>
            </a:r>
            <a:r>
              <a:rPr lang="es-PE" dirty="0" smtClean="0"/>
              <a:t> </a:t>
            </a:r>
            <a:endParaRPr lang="es-PE" dirty="0"/>
          </a:p>
        </p:txBody>
      </p:sp>
      <p:sp>
        <p:nvSpPr>
          <p:cNvPr id="3" name="Rectángulo redondeado 2"/>
          <p:cNvSpPr/>
          <p:nvPr/>
        </p:nvSpPr>
        <p:spPr>
          <a:xfrm>
            <a:off x="197999" y="1368841"/>
            <a:ext cx="7733547" cy="3169680"/>
          </a:xfrm>
          <a:prstGeom prst="roundRect">
            <a:avLst/>
          </a:prstGeom>
          <a:solidFill>
            <a:srgbClr val="92D05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4400" b="1" dirty="0" smtClean="0">
                <a:solidFill>
                  <a:schemeClr val="tx1"/>
                </a:solidFill>
              </a:rPr>
              <a:t>¿Qué es la pluriculturalidad?</a:t>
            </a:r>
          </a:p>
          <a:p>
            <a:pPr algn="ctr"/>
            <a:r>
              <a:rPr lang="es-PE" sz="3200" dirty="0" smtClean="0">
                <a:solidFill>
                  <a:schemeClr val="tx1"/>
                </a:solidFill>
              </a:rPr>
              <a:t>Se aplica a aquellos </a:t>
            </a:r>
            <a:r>
              <a:rPr lang="es-PE" sz="3200" dirty="0">
                <a:solidFill>
                  <a:schemeClr val="tx1"/>
                </a:solidFill>
              </a:rPr>
              <a:t>territorios en los que conviven diferentes tradiciones culturales, desarrolladas por varias etnias o grupos </a:t>
            </a:r>
            <a:r>
              <a:rPr lang="es-PE" sz="3200" dirty="0" smtClean="0">
                <a:solidFill>
                  <a:schemeClr val="tx1"/>
                </a:solidFill>
              </a:rPr>
              <a:t>poblacionales que son parte de una nación.</a:t>
            </a:r>
          </a:p>
        </p:txBody>
      </p:sp>
      <p:pic>
        <p:nvPicPr>
          <p:cNvPr id="1026" name="Picture 2" descr="pluriculturalid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779" y="833089"/>
            <a:ext cx="3437633" cy="33473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ángulo redondeado 7"/>
          <p:cNvSpPr/>
          <p:nvPr/>
        </p:nvSpPr>
        <p:spPr>
          <a:xfrm>
            <a:off x="198000" y="4790940"/>
            <a:ext cx="11560412" cy="193602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3200" dirty="0" smtClean="0">
                <a:solidFill>
                  <a:schemeClr val="tx1"/>
                </a:solidFill>
              </a:rPr>
              <a:t>Por ejemplo, nuestro país es considerado pluricultural ya que conviven 71 etnias, mestizos, descendientes de europeos, inmigrantes africanos</a:t>
            </a:r>
            <a:r>
              <a:rPr lang="es-PE" sz="3200" dirty="0">
                <a:solidFill>
                  <a:schemeClr val="tx1"/>
                </a:solidFill>
              </a:rPr>
              <a:t> </a:t>
            </a:r>
            <a:r>
              <a:rPr lang="es-PE" sz="3200" dirty="0" smtClean="0">
                <a:solidFill>
                  <a:schemeClr val="tx1"/>
                </a:solidFill>
              </a:rPr>
              <a:t>y asiáticos. </a:t>
            </a:r>
          </a:p>
        </p:txBody>
      </p:sp>
      <p:sp>
        <p:nvSpPr>
          <p:cNvPr id="9" name="Rectángulo 8"/>
          <p:cNvSpPr/>
          <p:nvPr/>
        </p:nvSpPr>
        <p:spPr>
          <a:xfrm>
            <a:off x="8320779" y="4180475"/>
            <a:ext cx="40068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100" dirty="0"/>
              <a:t>Pinterest. (s./f.) Multiculturalidad. Recuperado de: https://www.pinterest.es/anamaracarrillo/multiculturalidad/</a:t>
            </a:r>
          </a:p>
        </p:txBody>
      </p:sp>
    </p:spTree>
    <p:extLst>
      <p:ext uri="{BB962C8B-B14F-4D97-AF65-F5344CB8AC3E}">
        <p14:creationId xmlns:p14="http://schemas.microsoft.com/office/powerpoint/2010/main" val="676968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redondeado 1"/>
          <p:cNvSpPr/>
          <p:nvPr/>
        </p:nvSpPr>
        <p:spPr>
          <a:xfrm>
            <a:off x="334852" y="296213"/>
            <a:ext cx="11526592" cy="2176530"/>
          </a:xfrm>
          <a:prstGeom prst="roundRect">
            <a:avLst/>
          </a:prstGeom>
          <a:solidFill>
            <a:srgbClr val="92D05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2400" dirty="0" smtClean="0">
                <a:solidFill>
                  <a:schemeClr val="tx1"/>
                </a:solidFill>
              </a:rPr>
              <a:t>La pluriculturalidad puede considerarse como un valor. La convivencia entre múltiples culturas implica una pluralidad de conocimientos y tradiciones que nos enriquecen como país. Sin embargo, si dicha convivencia no es pacífica, el concepto puede pasar a algo negativo para todos.</a:t>
            </a:r>
            <a:endParaRPr lang="es-PE" sz="2400" dirty="0">
              <a:solidFill>
                <a:schemeClr val="tx1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489397" y="2691685"/>
            <a:ext cx="4803820" cy="392805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PE" sz="2400" dirty="0" smtClean="0">
                <a:solidFill>
                  <a:schemeClr val="tx1"/>
                </a:solidFill>
              </a:rPr>
              <a:t>Por ello, para que </a:t>
            </a:r>
            <a:r>
              <a:rPr lang="es-PE" sz="2400" dirty="0">
                <a:solidFill>
                  <a:schemeClr val="tx1"/>
                </a:solidFill>
              </a:rPr>
              <a:t>lo pluricultural sea </a:t>
            </a:r>
            <a:r>
              <a:rPr lang="es-PE" sz="2400" dirty="0" smtClean="0">
                <a:solidFill>
                  <a:schemeClr val="tx1"/>
                </a:solidFill>
              </a:rPr>
              <a:t>favorable para todos, las </a:t>
            </a:r>
            <a:r>
              <a:rPr lang="es-PE" sz="2400" dirty="0">
                <a:solidFill>
                  <a:schemeClr val="tx1"/>
                </a:solidFill>
              </a:rPr>
              <a:t>culturas </a:t>
            </a:r>
            <a:r>
              <a:rPr lang="es-PE" sz="2400" dirty="0" smtClean="0">
                <a:solidFill>
                  <a:schemeClr val="tx1"/>
                </a:solidFill>
              </a:rPr>
              <a:t>deben </a:t>
            </a:r>
            <a:r>
              <a:rPr lang="es-PE" sz="2400" dirty="0">
                <a:solidFill>
                  <a:schemeClr val="tx1"/>
                </a:solidFill>
              </a:rPr>
              <a:t>ser respetadas, sin que unas se impongan sobre otras. De este modo, las diferentes tradiciones pueden coexistir y los integrantes de cada cultura pueden disfrutar de </a:t>
            </a:r>
            <a:r>
              <a:rPr lang="es-PE" sz="2400" dirty="0" smtClean="0">
                <a:solidFill>
                  <a:schemeClr val="tx1"/>
                </a:solidFill>
              </a:rPr>
              <a:t>sus</a:t>
            </a:r>
            <a:r>
              <a:rPr lang="es-PE" sz="2400" dirty="0">
                <a:solidFill>
                  <a:schemeClr val="tx1"/>
                </a:solidFill>
              </a:rPr>
              <a:t> </a:t>
            </a:r>
            <a:r>
              <a:rPr lang="es-PE" sz="2400" dirty="0" smtClean="0">
                <a:solidFill>
                  <a:schemeClr val="tx1"/>
                </a:solidFill>
              </a:rPr>
              <a:t>derechos.</a:t>
            </a:r>
            <a:endParaRPr lang="es-PE" sz="2400" u="sng" dirty="0">
              <a:solidFill>
                <a:schemeClr val="tx1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9" r="5323" b="25882"/>
          <a:stretch/>
        </p:blipFill>
        <p:spPr>
          <a:xfrm>
            <a:off x="5984141" y="4789874"/>
            <a:ext cx="2637404" cy="119880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1659" y="2691685"/>
            <a:ext cx="3079772" cy="1438992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0483" y="4655713"/>
            <a:ext cx="1806669" cy="1740972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7210678" y="6392178"/>
            <a:ext cx="40068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100" dirty="0"/>
              <a:t>Pinterest. (s./f.) Multiculturalidad. Recuperado de: https://www.pinterest.es/anamaracarrillo/multiculturalidad/</a:t>
            </a:r>
          </a:p>
        </p:txBody>
      </p:sp>
    </p:spTree>
    <p:extLst>
      <p:ext uri="{BB962C8B-B14F-4D97-AF65-F5344CB8AC3E}">
        <p14:creationId xmlns:p14="http://schemas.microsoft.com/office/powerpoint/2010/main" val="3228290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40158" y="309282"/>
            <a:ext cx="10893254" cy="6360078"/>
          </a:xfrm>
          <a:solidFill>
            <a:srgbClr val="CCFF99"/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PE" altLang="en-US" b="1" dirty="0" smtClean="0"/>
              <a:t>6. Reconoce </a:t>
            </a:r>
            <a:r>
              <a:rPr lang="es-PE" altLang="en-US" dirty="0" smtClean="0"/>
              <a:t>las ideas importantes sobre la Pluriculturalidad a través de el siguiente cuestionario:</a:t>
            </a:r>
          </a:p>
          <a:p>
            <a:pPr marL="0" indent="0">
              <a:buNone/>
            </a:pPr>
            <a:endParaRPr lang="es-PE" altLang="en-US" b="1" dirty="0"/>
          </a:p>
          <a:p>
            <a:pPr marL="514350" indent="-514350">
              <a:buFont typeface="+mj-lt"/>
              <a:buAutoNum type="alphaLcPeriod"/>
            </a:pPr>
            <a:r>
              <a:rPr lang="es-PE" altLang="en-US" dirty="0" smtClean="0"/>
              <a:t>¿</a:t>
            </a:r>
            <a:r>
              <a:rPr lang="es-PE" altLang="en-US" dirty="0"/>
              <a:t>Qué </a:t>
            </a:r>
            <a:r>
              <a:rPr lang="es-PE" altLang="en-US" dirty="0" smtClean="0"/>
              <a:t>entiendes por Pluriculturalidad?</a:t>
            </a:r>
            <a:endParaRPr lang="es-PE" altLang="en-US" dirty="0"/>
          </a:p>
          <a:p>
            <a:pPr marL="514350" indent="-514350">
              <a:buFont typeface="+mj-lt"/>
              <a:buAutoNum type="alphaLcPeriod"/>
            </a:pPr>
            <a:r>
              <a:rPr lang="es-PE" altLang="en-US" dirty="0"/>
              <a:t>¿En que se fundamenta? </a:t>
            </a:r>
          </a:p>
          <a:p>
            <a:pPr marL="514350" indent="-514350">
              <a:buFont typeface="+mj-lt"/>
              <a:buAutoNum type="alphaLcPeriod"/>
            </a:pPr>
            <a:r>
              <a:rPr lang="es-PE" altLang="en-US" dirty="0" smtClean="0"/>
              <a:t>¿</a:t>
            </a:r>
            <a:r>
              <a:rPr lang="es-PE" altLang="en-US" dirty="0"/>
              <a:t>Qué finalidad y objetivos tiene la </a:t>
            </a:r>
            <a:r>
              <a:rPr lang="es-PE" altLang="en-US" dirty="0" smtClean="0"/>
              <a:t>pluriculturalidad?</a:t>
            </a:r>
            <a:endParaRPr lang="es-PE" altLang="en-US" dirty="0"/>
          </a:p>
          <a:p>
            <a:pPr marL="514350" indent="-514350">
              <a:buFont typeface="+mj-lt"/>
              <a:buAutoNum type="alphaLcPeriod"/>
            </a:pPr>
            <a:r>
              <a:rPr lang="es-PE" altLang="en-US" dirty="0" smtClean="0"/>
              <a:t>¿Menciona un valor que promueve la pluriculturalidad?</a:t>
            </a:r>
          </a:p>
          <a:p>
            <a:pPr marL="514350" indent="-514350">
              <a:buFont typeface="+mj-lt"/>
              <a:buAutoNum type="alphaLcPeriod"/>
            </a:pPr>
            <a:r>
              <a:rPr lang="es-PE" altLang="en-US" dirty="0" smtClean="0"/>
              <a:t>¿Consideras que la pluriculturalidad es positiva para nuestro país? ¿Por qué?</a:t>
            </a:r>
          </a:p>
          <a:p>
            <a:pPr marL="514350" indent="-514350">
              <a:buFont typeface="+mj-lt"/>
              <a:buAutoNum type="alphaLcPeriod"/>
            </a:pPr>
            <a:r>
              <a:rPr lang="es-PE" altLang="en-US" dirty="0" smtClean="0"/>
              <a:t>Ahora que sabemos que somos un país pluricultural ¿De qué manera promovemos la equidad y el respeto entre nosotros?</a:t>
            </a:r>
          </a:p>
          <a:p>
            <a:pPr marL="514350" indent="-514350">
              <a:buFont typeface="+mj-lt"/>
              <a:buAutoNum type="alphaLcPeriod"/>
            </a:pPr>
            <a:r>
              <a:rPr lang="es-PE" altLang="en-US" dirty="0" smtClean="0"/>
              <a:t>En estos momentos en el que nos vemos afectados por la pandemia global COVID – 19. ¿Qué debemos hacer para enfrentar esta situación como peruanos?</a:t>
            </a:r>
            <a:endParaRPr lang="es-PE" altLang="en-US" dirty="0"/>
          </a:p>
          <a:p>
            <a:pPr marL="514350" indent="-514350">
              <a:buFont typeface="+mj-lt"/>
              <a:buAutoNum type="alphaLcPeriod"/>
            </a:pPr>
            <a:endParaRPr lang="es-PE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2983"/>
            <a:ext cx="1400445" cy="2320737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331959" y="6238473"/>
            <a:ext cx="40068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1100" dirty="0"/>
              <a:t>Pinterest. (s./f.) Multiculturalidad. Recuperado de: https://www.pinterest.es/anamaracarrillo/multiculturalidad/</a:t>
            </a:r>
          </a:p>
        </p:txBody>
      </p:sp>
    </p:spTree>
    <p:extLst>
      <p:ext uri="{BB962C8B-B14F-4D97-AF65-F5344CB8AC3E}">
        <p14:creationId xmlns:p14="http://schemas.microsoft.com/office/powerpoint/2010/main" val="3757617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953</TotalTime>
  <Words>1003</Words>
  <Application>Microsoft Office PowerPoint</Application>
  <PresentationFormat>Panorámica</PresentationFormat>
  <Paragraphs>87</Paragraphs>
  <Slides>11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Comic Sans MS</vt:lpstr>
      <vt:lpstr>Raleway</vt:lpstr>
      <vt:lpstr>Tema de Office</vt:lpstr>
      <vt:lpstr>Presentación de PowerPoint</vt:lpstr>
      <vt:lpstr>Presentación de PowerPoint</vt:lpstr>
      <vt:lpstr>Debate, ciudadanía y cívica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Computer</dc:creator>
  <cp:lastModifiedBy>carlos edmundo samanez caceres</cp:lastModifiedBy>
  <cp:revision>71</cp:revision>
  <dcterms:created xsi:type="dcterms:W3CDTF">2020-03-26T20:59:57Z</dcterms:created>
  <dcterms:modified xsi:type="dcterms:W3CDTF">2020-04-07T02:53:29Z</dcterms:modified>
</cp:coreProperties>
</file>