
<file path=[Content_Types].xml><?xml version="1.0" encoding="utf-8"?>
<Types xmlns="http://schemas.openxmlformats.org/package/2006/content-types">
  <Default Extension="png" ContentType="image/png"/>
  <Default Extension="tmp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67" r:id="rId6"/>
    <p:sldId id="261" r:id="rId7"/>
    <p:sldId id="262" r:id="rId8"/>
    <p:sldId id="263" r:id="rId9"/>
    <p:sldId id="266" r:id="rId10"/>
    <p:sldId id="265" r:id="rId11"/>
    <p:sldId id="264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39073-89CE-4849-8672-2E63CE4DE9C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8280444-B4B4-407C-ABD0-95C2E42D400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COMPETENCIA: Construye interpretaciones históricas </a:t>
          </a:r>
          <a:endParaRPr lang="es-ES" dirty="0">
            <a:solidFill>
              <a:schemeClr val="tx1"/>
            </a:solidFill>
          </a:endParaRPr>
        </a:p>
      </dgm:t>
    </dgm:pt>
    <dgm:pt modelId="{04AAC252-1D77-44C3-8874-629C29B780F7}" type="parTrans" cxnId="{5B6FCCC3-2266-41A3-A774-9556C1A1B7C6}">
      <dgm:prSet/>
      <dgm:spPr/>
      <dgm:t>
        <a:bodyPr/>
        <a:lstStyle/>
        <a:p>
          <a:endParaRPr lang="es-ES"/>
        </a:p>
      </dgm:t>
    </dgm:pt>
    <dgm:pt modelId="{1375E636-65CC-4D2C-9508-01A2C18C01F6}" type="sibTrans" cxnId="{5B6FCCC3-2266-41A3-A774-9556C1A1B7C6}">
      <dgm:prSet/>
      <dgm:spPr/>
      <dgm:t>
        <a:bodyPr/>
        <a:lstStyle/>
        <a:p>
          <a:endParaRPr lang="es-ES"/>
        </a:p>
      </dgm:t>
    </dgm:pt>
    <dgm:pt modelId="{E394217E-29F0-4BA2-BBD6-1B0AACDF1A3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CAPACIDAD: Interpreta fuentes históricas </a:t>
          </a:r>
          <a:endParaRPr lang="es-ES" dirty="0">
            <a:solidFill>
              <a:schemeClr val="tx1"/>
            </a:solidFill>
          </a:endParaRPr>
        </a:p>
      </dgm:t>
    </dgm:pt>
    <dgm:pt modelId="{B0606415-4BFE-48D5-803F-7BD4BA1FD2AC}" type="parTrans" cxnId="{50831F85-56A0-4DC1-BAED-B3907D305E72}">
      <dgm:prSet/>
      <dgm:spPr/>
      <dgm:t>
        <a:bodyPr/>
        <a:lstStyle/>
        <a:p>
          <a:endParaRPr lang="es-ES"/>
        </a:p>
      </dgm:t>
    </dgm:pt>
    <dgm:pt modelId="{CA0C7326-5B25-49DB-9E01-AFCA8DCDFBE3}" type="sibTrans" cxnId="{50831F85-56A0-4DC1-BAED-B3907D305E72}">
      <dgm:prSet/>
      <dgm:spPr/>
      <dgm:t>
        <a:bodyPr/>
        <a:lstStyle/>
        <a:p>
          <a:endParaRPr lang="es-ES"/>
        </a:p>
      </dgm:t>
    </dgm:pt>
    <dgm:pt modelId="{330D35F3-9B3F-47D5-9BE5-1471E064E9ED}">
      <dgm:prSet phldrT="[Texto]"/>
      <dgm:spPr/>
      <dgm:t>
        <a:bodyPr/>
        <a:lstStyle/>
        <a:p>
          <a:pPr algn="just"/>
          <a:r>
            <a:rPr lang="es-ES" dirty="0" smtClean="0">
              <a:solidFill>
                <a:schemeClr val="tx1"/>
              </a:solidFill>
            </a:rPr>
            <a:t>Propósito de aprendizaje: Analiza en diversas fuentes, incluyendo las producidas por él, para indagar sobre la crisis de capitalismo de 1929, proceso o problema histórico a través de la elaboración de una editorial </a:t>
          </a:r>
          <a:endParaRPr lang="es-ES" dirty="0">
            <a:solidFill>
              <a:schemeClr val="tx1"/>
            </a:solidFill>
          </a:endParaRPr>
        </a:p>
      </dgm:t>
    </dgm:pt>
    <dgm:pt modelId="{DDF1C91C-B0CC-4AEE-B26E-FA17F94DC962}" type="parTrans" cxnId="{9EB50DAB-E9D5-46C4-BF7F-757AFBDA0DC6}">
      <dgm:prSet/>
      <dgm:spPr/>
      <dgm:t>
        <a:bodyPr/>
        <a:lstStyle/>
        <a:p>
          <a:endParaRPr lang="es-ES"/>
        </a:p>
      </dgm:t>
    </dgm:pt>
    <dgm:pt modelId="{AAE9C5F4-ED11-4690-AA1D-76D2DFF99E0A}" type="sibTrans" cxnId="{9EB50DAB-E9D5-46C4-BF7F-757AFBDA0DC6}">
      <dgm:prSet/>
      <dgm:spPr/>
      <dgm:t>
        <a:bodyPr/>
        <a:lstStyle/>
        <a:p>
          <a:endParaRPr lang="es-ES"/>
        </a:p>
      </dgm:t>
    </dgm:pt>
    <dgm:pt modelId="{5FEF3B4E-9B11-4934-B6AC-30FD9076F27F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DESTREZA:  Analiza </a:t>
          </a:r>
          <a:endParaRPr lang="es-ES" dirty="0">
            <a:solidFill>
              <a:schemeClr val="tx1"/>
            </a:solidFill>
          </a:endParaRPr>
        </a:p>
      </dgm:t>
    </dgm:pt>
    <dgm:pt modelId="{E21572AF-DDF4-46FA-8312-07F7790760DA}" type="parTrans" cxnId="{A2E09B53-0D76-4D47-AFB9-FD5937506016}">
      <dgm:prSet/>
      <dgm:spPr/>
      <dgm:t>
        <a:bodyPr/>
        <a:lstStyle/>
        <a:p>
          <a:endParaRPr lang="es-ES"/>
        </a:p>
      </dgm:t>
    </dgm:pt>
    <dgm:pt modelId="{39568DC1-5624-4B10-9CE7-723287C28038}" type="sibTrans" cxnId="{A2E09B53-0D76-4D47-AFB9-FD5937506016}">
      <dgm:prSet/>
      <dgm:spPr/>
      <dgm:t>
        <a:bodyPr/>
        <a:lstStyle/>
        <a:p>
          <a:endParaRPr lang="es-ES"/>
        </a:p>
      </dgm:t>
    </dgm:pt>
    <dgm:pt modelId="{F61335F5-3221-428E-91EA-6F54D18A3E23}" type="pres">
      <dgm:prSet presAssocID="{DA739073-89CE-4849-8672-2E63CE4DE9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508114-3D57-46B3-A197-2539C6F6D216}" type="pres">
      <dgm:prSet presAssocID="{D8280444-B4B4-407C-ABD0-95C2E42D400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722176-DB5A-4924-964F-C75AFE942B3E}" type="pres">
      <dgm:prSet presAssocID="{1375E636-65CC-4D2C-9508-01A2C18C01F6}" presName="sibTrans" presStyleCnt="0"/>
      <dgm:spPr/>
    </dgm:pt>
    <dgm:pt modelId="{437D0AFD-1230-40AE-A89D-6A8BAD445B63}" type="pres">
      <dgm:prSet presAssocID="{E394217E-29F0-4BA2-BBD6-1B0AACDF1A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6EC3B5-1B13-4978-B291-8D9564E5A6CD}" type="pres">
      <dgm:prSet presAssocID="{CA0C7326-5B25-49DB-9E01-AFCA8DCDFBE3}" presName="sibTrans" presStyleCnt="0"/>
      <dgm:spPr/>
    </dgm:pt>
    <dgm:pt modelId="{4AFC7AF4-9B04-4D21-AEFC-BDC723B29C4E}" type="pres">
      <dgm:prSet presAssocID="{330D35F3-9B3F-47D5-9BE5-1471E064E9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43BE03-5B12-4289-9001-6CAC91476CF3}" type="pres">
      <dgm:prSet presAssocID="{AAE9C5F4-ED11-4690-AA1D-76D2DFF99E0A}" presName="sibTrans" presStyleCnt="0"/>
      <dgm:spPr/>
    </dgm:pt>
    <dgm:pt modelId="{F29C1DD7-CEB4-4A51-BE7A-208BA78BE822}" type="pres">
      <dgm:prSet presAssocID="{5FEF3B4E-9B11-4934-B6AC-30FD9076F2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B6FCCC3-2266-41A3-A774-9556C1A1B7C6}" srcId="{DA739073-89CE-4849-8672-2E63CE4DE9C9}" destId="{D8280444-B4B4-407C-ABD0-95C2E42D4004}" srcOrd="0" destOrd="0" parTransId="{04AAC252-1D77-44C3-8874-629C29B780F7}" sibTransId="{1375E636-65CC-4D2C-9508-01A2C18C01F6}"/>
    <dgm:cxn modelId="{A8E4660A-0E15-4B59-B83A-55BECDCF8E1E}" type="presOf" srcId="{DA739073-89CE-4849-8672-2E63CE4DE9C9}" destId="{F61335F5-3221-428E-91EA-6F54D18A3E23}" srcOrd="0" destOrd="0" presId="urn:microsoft.com/office/officeart/2005/8/layout/default"/>
    <dgm:cxn modelId="{57E6BF1A-2E22-4C3A-8C57-CB06246E6351}" type="presOf" srcId="{D8280444-B4B4-407C-ABD0-95C2E42D4004}" destId="{B9508114-3D57-46B3-A197-2539C6F6D216}" srcOrd="0" destOrd="0" presId="urn:microsoft.com/office/officeart/2005/8/layout/default"/>
    <dgm:cxn modelId="{50831F85-56A0-4DC1-BAED-B3907D305E72}" srcId="{DA739073-89CE-4849-8672-2E63CE4DE9C9}" destId="{E394217E-29F0-4BA2-BBD6-1B0AACDF1A37}" srcOrd="1" destOrd="0" parTransId="{B0606415-4BFE-48D5-803F-7BD4BA1FD2AC}" sibTransId="{CA0C7326-5B25-49DB-9E01-AFCA8DCDFBE3}"/>
    <dgm:cxn modelId="{E8526B3E-231A-43C3-B4BA-DD8C48869120}" type="presOf" srcId="{5FEF3B4E-9B11-4934-B6AC-30FD9076F27F}" destId="{F29C1DD7-CEB4-4A51-BE7A-208BA78BE822}" srcOrd="0" destOrd="0" presId="urn:microsoft.com/office/officeart/2005/8/layout/default"/>
    <dgm:cxn modelId="{9EB50DAB-E9D5-46C4-BF7F-757AFBDA0DC6}" srcId="{DA739073-89CE-4849-8672-2E63CE4DE9C9}" destId="{330D35F3-9B3F-47D5-9BE5-1471E064E9ED}" srcOrd="2" destOrd="0" parTransId="{DDF1C91C-B0CC-4AEE-B26E-FA17F94DC962}" sibTransId="{AAE9C5F4-ED11-4690-AA1D-76D2DFF99E0A}"/>
    <dgm:cxn modelId="{80465431-E2E1-4157-9166-DF9237507762}" type="presOf" srcId="{E394217E-29F0-4BA2-BBD6-1B0AACDF1A37}" destId="{437D0AFD-1230-40AE-A89D-6A8BAD445B63}" srcOrd="0" destOrd="0" presId="urn:microsoft.com/office/officeart/2005/8/layout/default"/>
    <dgm:cxn modelId="{3ACA260A-B152-40CA-A909-9F3CD32FF518}" type="presOf" srcId="{330D35F3-9B3F-47D5-9BE5-1471E064E9ED}" destId="{4AFC7AF4-9B04-4D21-AEFC-BDC723B29C4E}" srcOrd="0" destOrd="0" presId="urn:microsoft.com/office/officeart/2005/8/layout/default"/>
    <dgm:cxn modelId="{A2E09B53-0D76-4D47-AFB9-FD5937506016}" srcId="{DA739073-89CE-4849-8672-2E63CE4DE9C9}" destId="{5FEF3B4E-9B11-4934-B6AC-30FD9076F27F}" srcOrd="3" destOrd="0" parTransId="{E21572AF-DDF4-46FA-8312-07F7790760DA}" sibTransId="{39568DC1-5624-4B10-9CE7-723287C28038}"/>
    <dgm:cxn modelId="{44AAC8E1-474D-45A4-8F07-4C325A49162B}" type="presParOf" srcId="{F61335F5-3221-428E-91EA-6F54D18A3E23}" destId="{B9508114-3D57-46B3-A197-2539C6F6D216}" srcOrd="0" destOrd="0" presId="urn:microsoft.com/office/officeart/2005/8/layout/default"/>
    <dgm:cxn modelId="{E8E54B41-4DB4-4FA8-93AF-A3D0E18717CE}" type="presParOf" srcId="{F61335F5-3221-428E-91EA-6F54D18A3E23}" destId="{4D722176-DB5A-4924-964F-C75AFE942B3E}" srcOrd="1" destOrd="0" presId="urn:microsoft.com/office/officeart/2005/8/layout/default"/>
    <dgm:cxn modelId="{EA680EBA-EE8C-49BC-8130-BBD3E80580D4}" type="presParOf" srcId="{F61335F5-3221-428E-91EA-6F54D18A3E23}" destId="{437D0AFD-1230-40AE-A89D-6A8BAD445B63}" srcOrd="2" destOrd="0" presId="urn:microsoft.com/office/officeart/2005/8/layout/default"/>
    <dgm:cxn modelId="{F622BF24-FB0D-4F5C-AC26-95C6A54429ED}" type="presParOf" srcId="{F61335F5-3221-428E-91EA-6F54D18A3E23}" destId="{C16EC3B5-1B13-4978-B291-8D9564E5A6CD}" srcOrd="3" destOrd="0" presId="urn:microsoft.com/office/officeart/2005/8/layout/default"/>
    <dgm:cxn modelId="{6B3E7695-6A30-4339-85E5-CD7D5F6824F1}" type="presParOf" srcId="{F61335F5-3221-428E-91EA-6F54D18A3E23}" destId="{4AFC7AF4-9B04-4D21-AEFC-BDC723B29C4E}" srcOrd="4" destOrd="0" presId="urn:microsoft.com/office/officeart/2005/8/layout/default"/>
    <dgm:cxn modelId="{06DD9C40-9BB3-4599-897B-4D5794F5EBBF}" type="presParOf" srcId="{F61335F5-3221-428E-91EA-6F54D18A3E23}" destId="{3143BE03-5B12-4289-9001-6CAC91476CF3}" srcOrd="5" destOrd="0" presId="urn:microsoft.com/office/officeart/2005/8/layout/default"/>
    <dgm:cxn modelId="{4DD7AB78-8072-4AC2-B42A-A80128E8011D}" type="presParOf" srcId="{F61335F5-3221-428E-91EA-6F54D18A3E23}" destId="{F29C1DD7-CEB4-4A51-BE7A-208BA78BE82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08114-3D57-46B3-A197-2539C6F6D216}">
      <dsp:nvSpPr>
        <dsp:cNvPr id="0" name=""/>
        <dsp:cNvSpPr/>
      </dsp:nvSpPr>
      <dsp:spPr>
        <a:xfrm>
          <a:off x="1800756" y="1967"/>
          <a:ext cx="3524153" cy="21144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COMPETENCIA: Construye interpretaciones históricas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1800756" y="1967"/>
        <a:ext cx="3524153" cy="2114492"/>
      </dsp:txXfrm>
    </dsp:sp>
    <dsp:sp modelId="{437D0AFD-1230-40AE-A89D-6A8BAD445B63}">
      <dsp:nvSpPr>
        <dsp:cNvPr id="0" name=""/>
        <dsp:cNvSpPr/>
      </dsp:nvSpPr>
      <dsp:spPr>
        <a:xfrm>
          <a:off x="5677325" y="1967"/>
          <a:ext cx="3524153" cy="21144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CAPACIDAD: Interpreta fuentes históricas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677325" y="1967"/>
        <a:ext cx="3524153" cy="2114492"/>
      </dsp:txXfrm>
    </dsp:sp>
    <dsp:sp modelId="{4AFC7AF4-9B04-4D21-AEFC-BDC723B29C4E}">
      <dsp:nvSpPr>
        <dsp:cNvPr id="0" name=""/>
        <dsp:cNvSpPr/>
      </dsp:nvSpPr>
      <dsp:spPr>
        <a:xfrm>
          <a:off x="1800756" y="2468875"/>
          <a:ext cx="3524153" cy="21144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Propósito de aprendizaje: Analiza en diversas fuentes, incluyendo las producidas por él, para indagar sobre la crisis de capitalismo de 1929, proceso o problema histórico a través de la elaboración de una editorial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1800756" y="2468875"/>
        <a:ext cx="3524153" cy="2114492"/>
      </dsp:txXfrm>
    </dsp:sp>
    <dsp:sp modelId="{F29C1DD7-CEB4-4A51-BE7A-208BA78BE822}">
      <dsp:nvSpPr>
        <dsp:cNvPr id="0" name=""/>
        <dsp:cNvSpPr/>
      </dsp:nvSpPr>
      <dsp:spPr>
        <a:xfrm>
          <a:off x="5677325" y="2468875"/>
          <a:ext cx="3524153" cy="21144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DESTREZA:  Analiza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677325" y="2468875"/>
        <a:ext cx="3524153" cy="211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AdrianaDosalDomingue/el-editorial-periodstico-73070657" TargetMode="External"/><Relationship Id="rId7" Type="http://schemas.openxmlformats.org/officeDocument/2006/relationships/hyperlink" Target="https://digital.santillana.com.pe/" TargetMode="External"/><Relationship Id="rId2" Type="http://schemas.openxmlformats.org/officeDocument/2006/relationships/hyperlink" Target="https://www.youtube.com/watch?v=sxqzgjizz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site/tecninvestigacionsocial/temas-y-contenidos/tema-4-las-tecnicas-estructurales-entrevista-grupo-de-discusion-observacion-y-biografia/tecnicas-de-observacion" TargetMode="External"/><Relationship Id="rId5" Type="http://schemas.openxmlformats.org/officeDocument/2006/relationships/hyperlink" Target="https://www.google.com/search?q=gif+esto+es+importante&amp;source=lnms&amp;tbm=isch&amp;sa=X&amp;ved=2ahUKEwjpmPvRkMfoAhWhSt8KHUTrBz4Q_AUoAXoECAsQAw&amp;biw=1366&amp;bih=608#imgrc=kWGdmOK2pfZKuM" TargetMode="External"/><Relationship Id="rId4" Type="http://schemas.openxmlformats.org/officeDocument/2006/relationships/hyperlink" Target="https://economipedia.com/definiciones/crack-del-29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4.mp4"/><Relationship Id="rId7" Type="http://schemas.openxmlformats.org/officeDocument/2006/relationships/image" Target="../media/image1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7.gif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.png"/><Relationship Id="rId4" Type="http://schemas.openxmlformats.org/officeDocument/2006/relationships/image" Target="../media/image11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PE" sz="6600" dirty="0" smtClean="0">
                <a:latin typeface="Bahnschrift Condensed" panose="020B0502040204020203" pitchFamily="34" charset="0"/>
              </a:rPr>
              <a:t>LA CRISIS DE 1929</a:t>
            </a:r>
            <a:endParaRPr lang="en-US" sz="6600" dirty="0">
              <a:latin typeface="Bahnschrift Condensed" panose="020B0502040204020203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028950" y="4291266"/>
            <a:ext cx="8800120" cy="1239894"/>
          </a:xfrm>
        </p:spPr>
        <p:txBody>
          <a:bodyPr>
            <a:noAutofit/>
          </a:bodyPr>
          <a:lstStyle/>
          <a:p>
            <a:pPr lvl="0"/>
            <a:r>
              <a:rPr lang="en-US" sz="5400" b="1" dirty="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en-US" sz="5400" b="1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SeguimosAprendiendo</a:t>
            </a:r>
            <a:endParaRPr lang="en-US" sz="54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endParaRPr lang="en-US" sz="5400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797" y="209006"/>
            <a:ext cx="4124325" cy="19645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9121" y="182801"/>
            <a:ext cx="3533095" cy="19907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216" y="182801"/>
            <a:ext cx="4033884" cy="19907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450" y="4416100"/>
            <a:ext cx="2857500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7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2"/>
    </mc:Choice>
    <mc:Fallback xmlns="">
      <p:transition spd="slow" advTm="35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1707" y="324612"/>
            <a:ext cx="7729728" cy="11887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PE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Actividad: Elaboración de  una editorial  </a:t>
            </a:r>
            <a:endParaRPr lang="en-US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5606" y="1513332"/>
            <a:ext cx="7236978" cy="1856885"/>
          </a:xfrm>
        </p:spPr>
        <p:txBody>
          <a:bodyPr>
            <a:normAutofit fontScale="70000" lnSpcReduction="20000"/>
          </a:bodyPr>
          <a:lstStyle/>
          <a:p>
            <a:r>
              <a:rPr lang="es-PE" dirty="0" smtClean="0"/>
              <a:t>Para elaborar tu editorial Para redactar tu editorial ten en cuenta lo siguiente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PE" dirty="0"/>
              <a:t>P</a:t>
            </a:r>
            <a:r>
              <a:rPr lang="es-PE" dirty="0" smtClean="0"/>
              <a:t>remisa “ la crisis de 1929 y los efectos de la depresión económica de los años treinta en el mundo”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PE" dirty="0" smtClean="0"/>
              <a:t>Tipo de letra </a:t>
            </a:r>
            <a:r>
              <a:rPr lang="es-P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new </a:t>
            </a:r>
            <a:r>
              <a:rPr lang="es-P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roman</a:t>
            </a:r>
            <a:r>
              <a:rPr lang="es-P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N° 12 interlineado 1.5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P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mayor a una hoja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Recibirás la retroalimentación de la misma hasta el lunes 13 de abril </a:t>
            </a:r>
            <a:endParaRPr lang="es-PE" dirty="0" smtClean="0"/>
          </a:p>
          <a:p>
            <a:r>
              <a:rPr lang="es-PE" dirty="0" smtClean="0"/>
              <a:t>A continuación, observa la rúbrica de evaluación </a:t>
            </a:r>
            <a:endParaRPr lang="en-U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320994"/>
              </p:ext>
            </p:extLst>
          </p:nvPr>
        </p:nvGraphicFramePr>
        <p:xfrm>
          <a:off x="365605" y="3570187"/>
          <a:ext cx="11167576" cy="286663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91894">
                  <a:extLst>
                    <a:ext uri="{9D8B030D-6E8A-4147-A177-3AD203B41FA5}">
                      <a16:colId xmlns="" xmlns:a16="http://schemas.microsoft.com/office/drawing/2014/main" val="1384413284"/>
                    </a:ext>
                  </a:extLst>
                </a:gridCol>
                <a:gridCol w="2791894">
                  <a:extLst>
                    <a:ext uri="{9D8B030D-6E8A-4147-A177-3AD203B41FA5}">
                      <a16:colId xmlns="" xmlns:a16="http://schemas.microsoft.com/office/drawing/2014/main" val="3989804092"/>
                    </a:ext>
                  </a:extLst>
                </a:gridCol>
                <a:gridCol w="2791894">
                  <a:extLst>
                    <a:ext uri="{9D8B030D-6E8A-4147-A177-3AD203B41FA5}">
                      <a16:colId xmlns="" xmlns:a16="http://schemas.microsoft.com/office/drawing/2014/main" val="3933280419"/>
                    </a:ext>
                  </a:extLst>
                </a:gridCol>
                <a:gridCol w="2791894">
                  <a:extLst>
                    <a:ext uri="{9D8B030D-6E8A-4147-A177-3AD203B41FA5}">
                      <a16:colId xmlns="" xmlns:a16="http://schemas.microsoft.com/office/drawing/2014/main" val="1619809722"/>
                    </a:ext>
                  </a:extLst>
                </a:gridCol>
              </a:tblGrid>
              <a:tr h="259742">
                <a:tc>
                  <a:txBody>
                    <a:bodyPr/>
                    <a:lstStyle/>
                    <a:p>
                      <a:pPr algn="ctr"/>
                      <a:r>
                        <a:rPr lang="es-PE" sz="1400" dirty="0" smtClean="0"/>
                        <a:t>AD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 smtClean="0"/>
                        <a:t>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 smtClean="0"/>
                        <a:t>B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400" dirty="0" smtClean="0"/>
                        <a:t>C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70828209"/>
                  </a:ext>
                </a:extLst>
              </a:tr>
              <a:tr h="2561836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Analiza interpretaciones históricas sobre la base de los problemas históricos de la crisis</a:t>
                      </a:r>
                      <a:r>
                        <a:rPr lang="es-MX" sz="1400" baseline="0" dirty="0" smtClean="0"/>
                        <a:t> del 29 </a:t>
                      </a:r>
                      <a:r>
                        <a:rPr lang="es-MX" sz="1400" dirty="0" smtClean="0"/>
                        <a:t>en relación a los grandes cambios, empleando conceptos sociales, políticos y económicos considerando causas y consecuencias de los hechos,</a:t>
                      </a:r>
                      <a:r>
                        <a:rPr lang="es-MX" sz="1400" baseline="0" dirty="0" smtClean="0"/>
                        <a:t> así como siguiendo la estructura de una editorial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Analiza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dirty="0" smtClean="0"/>
                        <a:t> las interpretaciones que se presentan en diversas fuentes históricas a partir de la evaluación de su confiabilidad (perspectiva del autor, intencionalidad y contexto en que fue producida la fuente, utilizando términos</a:t>
                      </a:r>
                      <a:r>
                        <a:rPr lang="es-MX" sz="1400" baseline="0" dirty="0" smtClean="0"/>
                        <a:t> históricos, así como la estructura de una editorial.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Analiza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dirty="0" smtClean="0"/>
                        <a:t> la validez y confiabilidad  de las distintas visiones para comprender hechos históricos desde la revolución rusa hasta la primera guerra mundial.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err="1" smtClean="0"/>
                        <a:t>Analiza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características</a:t>
                      </a:r>
                      <a:r>
                        <a:rPr lang="en-US" sz="1400" dirty="0" smtClean="0"/>
                        <a:t> (</a:t>
                      </a:r>
                      <a:r>
                        <a:rPr lang="en-US" sz="1400" dirty="0" err="1" smtClean="0"/>
                        <a:t>fiabilidad</a:t>
                      </a:r>
                      <a:r>
                        <a:rPr lang="en-US" sz="1400" dirty="0" smtClean="0"/>
                        <a:t> y </a:t>
                      </a:r>
                      <a:r>
                        <a:rPr lang="en-US" sz="1400" dirty="0" err="1" smtClean="0"/>
                        <a:t>finalidad</a:t>
                      </a:r>
                      <a:r>
                        <a:rPr lang="en-US" sz="1400" dirty="0" smtClean="0"/>
                        <a:t>) de </a:t>
                      </a:r>
                      <a:r>
                        <a:rPr lang="en-US" sz="1400" dirty="0" err="1" smtClean="0"/>
                        <a:t>diversas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fuentes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históricas</a:t>
                      </a:r>
                      <a:r>
                        <a:rPr lang="en-US" sz="1400" dirty="0" smtClean="0"/>
                        <a:t> que </a:t>
                      </a:r>
                      <a:r>
                        <a:rPr lang="en-US" sz="1400" dirty="0" err="1" smtClean="0"/>
                        <a:t>permiten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entender</a:t>
                      </a:r>
                      <a:r>
                        <a:rPr lang="en-US" sz="1400" dirty="0" smtClean="0"/>
                        <a:t> las </a:t>
                      </a:r>
                      <a:r>
                        <a:rPr lang="en-US" sz="1400" dirty="0" err="1" smtClean="0"/>
                        <a:t>épocas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comprendidas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95824514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2584" y="196480"/>
            <a:ext cx="4479744" cy="317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7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205" y="272361"/>
            <a:ext cx="3843093" cy="746542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Para finalizar responde… </a:t>
            </a:r>
            <a:endParaRPr lang="en-US" dirty="0"/>
          </a:p>
        </p:txBody>
      </p:sp>
      <p:pic>
        <p:nvPicPr>
          <p:cNvPr id="6" name="Imagen 5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93" y="1768392"/>
            <a:ext cx="6773220" cy="379147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113" y="1881051"/>
            <a:ext cx="3855412" cy="3678820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4885509" y="272361"/>
            <a:ext cx="6871062" cy="1282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María Antonieta Alva </a:t>
            </a:r>
            <a:r>
              <a:rPr lang="es-MX" dirty="0" smtClean="0"/>
              <a:t> actual ministra de economía y </a:t>
            </a:r>
            <a:r>
              <a:rPr lang="es-MX" dirty="0" err="1" smtClean="0"/>
              <a:t>fiananzas</a:t>
            </a:r>
            <a:r>
              <a:rPr lang="es-MX" dirty="0" smtClean="0"/>
              <a:t> advirtió </a:t>
            </a:r>
            <a:r>
              <a:rPr lang="es-MX" dirty="0"/>
              <a:t>que un retiro masivo de los fondos podría quebrar el sistema financiero, lo cual dificultaría la recuperación de la actividad económica tras superar la crisis del coronavirus (Covid-19).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697709" y="5773783"/>
            <a:ext cx="963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 partir de lo observado y lo trabajado ¿Cuál crees que será el impacto económico  si se oficializa el decreto de retirar el 25 % de las AFP?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42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1135" y="207046"/>
            <a:ext cx="7729728" cy="1188720"/>
          </a:xfrm>
        </p:spPr>
        <p:txBody>
          <a:bodyPr/>
          <a:lstStyle/>
          <a:p>
            <a:r>
              <a:rPr lang="es-PE" dirty="0" smtClean="0"/>
              <a:t>Referencias </a:t>
            </a:r>
            <a:endParaRPr lang="en-US" dirty="0"/>
          </a:p>
        </p:txBody>
      </p:sp>
      <p:sp>
        <p:nvSpPr>
          <p:cNvPr id="3" name="CuadroTexto 2"/>
          <p:cNvSpPr txBox="1"/>
          <p:nvPr/>
        </p:nvSpPr>
        <p:spPr>
          <a:xfrm>
            <a:off x="1162594" y="1802674"/>
            <a:ext cx="910481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/>
              <a:t>Revista Internacional del Mundo Económico y del Derecho (2009). CRACK DE 1929: Causas, desarrollo y consecuencias. Recuperado de :http://www.revistainternacionaldelmundoeconomicoydelderecho.net/wp-content/uploads/CRACK-DE-1929-Causas-desarrollo-y-consecuencias.pdf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err="1"/>
              <a:t>Educarchile</a:t>
            </a:r>
            <a:r>
              <a:rPr lang="es-MX" sz="1400" dirty="0"/>
              <a:t> (2010). Crisis del capitalismo. Recuperado de: https://centroderecursos.educarchile.cl/bitstream/handle/20.500.12246/53967/gran%20depre.pdf?sequence=1&amp;isAllowed=y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/>
              <a:t>Academia </a:t>
            </a:r>
            <a:r>
              <a:rPr lang="es-MX" sz="1400" dirty="0" err="1"/>
              <a:t>play</a:t>
            </a:r>
            <a:r>
              <a:rPr lang="es-MX" sz="1400" dirty="0"/>
              <a:t> (2017). Recuperado de : </a:t>
            </a:r>
            <a:r>
              <a:rPr lang="es-MX" sz="1400" dirty="0">
                <a:hlinkClick r:id="rId2"/>
              </a:rPr>
              <a:t>https://</a:t>
            </a:r>
            <a:r>
              <a:rPr lang="es-MX" sz="1400" dirty="0" smtClean="0">
                <a:hlinkClick r:id="rId2"/>
              </a:rPr>
              <a:t>www.youtube.com/watch?v=sxqzgjizzdo</a:t>
            </a:r>
            <a:endParaRPr lang="es-MX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Slideshare</a:t>
            </a:r>
            <a:r>
              <a:rPr lang="es-MX" sz="1400" dirty="0" smtClean="0"/>
              <a:t> (2011). Editorial periodístico. Recuperado de: </a:t>
            </a:r>
            <a:r>
              <a:rPr lang="en-US" sz="1400" dirty="0">
                <a:hlinkClick r:id="rId3"/>
              </a:rPr>
              <a:t>https://www.slideshare.net/AdrianaDosalDomingue/el-editorial-periodstico-73070657</a:t>
            </a:r>
            <a:endParaRPr lang="es-MX" sz="1400" dirty="0"/>
          </a:p>
          <a:p>
            <a:pPr algn="just"/>
            <a:r>
              <a:rPr lang="es-MX" sz="1400" dirty="0"/>
              <a:t>Imágenes </a:t>
            </a:r>
            <a:r>
              <a:rPr lang="es-MX" sz="1400" dirty="0" smtClean="0"/>
              <a:t>:</a:t>
            </a:r>
          </a:p>
          <a:p>
            <a:pPr algn="just"/>
            <a:endParaRPr lang="es-MX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err="1" smtClean="0"/>
              <a:t>Economipedia</a:t>
            </a:r>
            <a:r>
              <a:rPr lang="es-MX" sz="1400" dirty="0" smtClean="0"/>
              <a:t> (2016). Crisis del 29.  </a:t>
            </a:r>
            <a:r>
              <a:rPr lang="es-MX" sz="1400" dirty="0"/>
              <a:t>[imagen]. Recuperado de:</a:t>
            </a:r>
            <a:r>
              <a:rPr lang="es-MX" sz="1400" dirty="0" smtClean="0"/>
              <a:t> </a:t>
            </a:r>
            <a:r>
              <a:rPr lang="en-US" sz="1400" dirty="0">
                <a:hlinkClick r:id="rId4"/>
              </a:rPr>
              <a:t>https://economipedia.com/definiciones/crack-del-29.html</a:t>
            </a:r>
            <a:endParaRPr lang="es-MX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/>
              <a:t>Tenor (2018). Esto es importante [imagen]. Recuperado de: </a:t>
            </a:r>
            <a:r>
              <a:rPr lang="en-US" sz="1400" dirty="0">
                <a:hlinkClick r:id="rId5"/>
              </a:rPr>
              <a:t>https://www.google.com/search?q=gif+esto+es+importante&amp;source=lnms&amp;tbm=isch&amp;sa=X&amp;ved=2ahUKEwjpmPvRkMfoAhWhSt8KHUTrBz4Q_AUoAXoECAsQAw&amp;biw=1366&amp;bih=608#imgrc=kWGdmOK2pfZKuM</a:t>
            </a:r>
            <a:endParaRPr lang="en-U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/>
              <a:t>Técnicas </a:t>
            </a:r>
            <a:r>
              <a:rPr lang="es-MX" sz="1400" dirty="0"/>
              <a:t>de observación (2016) [imagen]. Recuperado de: </a:t>
            </a:r>
            <a:r>
              <a:rPr lang="en-US" sz="1400" dirty="0">
                <a:hlinkClick r:id="rId6"/>
              </a:rPr>
              <a:t>https://sites.google.com/site/tecninvestigacionsocial/temas-y-contenidos/tema-4-las-tecnicas-estructurales-entrevista-grupo-de-discusion-observacion-y-biografia/tecnicas-de-observacion</a:t>
            </a:r>
            <a:endParaRPr lang="en-U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err="1" smtClean="0">
                <a:hlinkClick r:id="rId7"/>
              </a:rPr>
              <a:t>Santillana</a:t>
            </a:r>
            <a:r>
              <a:rPr lang="en-US" sz="1400" dirty="0" smtClean="0">
                <a:hlinkClick r:id="rId7"/>
              </a:rPr>
              <a:t> (2017). Linea de </a:t>
            </a:r>
            <a:r>
              <a:rPr lang="en-US" sz="1400" dirty="0" err="1" smtClean="0">
                <a:hlinkClick r:id="rId7"/>
              </a:rPr>
              <a:t>tiempo</a:t>
            </a:r>
            <a:r>
              <a:rPr lang="en-US" sz="1400" dirty="0" smtClean="0">
                <a:hlinkClick r:id="rId7"/>
              </a:rPr>
              <a:t> de la crisis de 1929. </a:t>
            </a:r>
            <a:r>
              <a:rPr lang="es-MX" sz="1400" dirty="0"/>
              <a:t>[imagen]. Recuperado de:</a:t>
            </a:r>
            <a:r>
              <a:rPr lang="en-US" sz="1400" dirty="0" smtClean="0">
                <a:hlinkClick r:id="rId7"/>
              </a:rPr>
              <a:t> </a:t>
            </a:r>
            <a:r>
              <a:rPr lang="en-US" sz="1400" dirty="0">
                <a:hlinkClick r:id="rId7"/>
              </a:rPr>
              <a:t>https://digital.santillana.com.pe</a:t>
            </a:r>
            <a:r>
              <a:rPr lang="en-US" sz="1400" dirty="0" smtClean="0">
                <a:hlinkClick r:id="rId7"/>
              </a:rPr>
              <a:t>/</a:t>
            </a:r>
            <a:endParaRPr lang="en-US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err="1"/>
              <a:t>Instituto</a:t>
            </a:r>
            <a:r>
              <a:rPr lang="en-US" sz="1400" dirty="0"/>
              <a:t> </a:t>
            </a:r>
            <a:r>
              <a:rPr lang="en-US" sz="1400" dirty="0" err="1"/>
              <a:t>Peruano</a:t>
            </a:r>
            <a:r>
              <a:rPr lang="en-US" sz="1400" dirty="0"/>
              <a:t> de </a:t>
            </a:r>
            <a:r>
              <a:rPr lang="en-US" sz="1400" dirty="0" err="1"/>
              <a:t>Economía</a:t>
            </a:r>
            <a:r>
              <a:rPr lang="en-US" sz="1400" dirty="0"/>
              <a:t> – IPE. (2020). </a:t>
            </a:r>
            <a:r>
              <a:rPr lang="en-US" sz="1400" dirty="0" err="1"/>
              <a:t>Efecto</a:t>
            </a:r>
            <a:r>
              <a:rPr lang="en-US" sz="1400" dirty="0"/>
              <a:t> Coronavirus [</a:t>
            </a:r>
            <a:r>
              <a:rPr lang="en-US" sz="1400" dirty="0" err="1"/>
              <a:t>Imagen</a:t>
            </a:r>
            <a:r>
              <a:rPr lang="en-US" sz="1400" dirty="0"/>
              <a:t>]. </a:t>
            </a:r>
            <a:r>
              <a:rPr lang="en-US" sz="1400" dirty="0" err="1"/>
              <a:t>Recuperado</a:t>
            </a:r>
            <a:r>
              <a:rPr lang="en-US" sz="1400" dirty="0"/>
              <a:t> de: https://bit.ly/2UgwVDW</a:t>
            </a:r>
            <a:endParaRPr lang="en-US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1468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6103" y="313510"/>
            <a:ext cx="9777984" cy="158060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#</a:t>
            </a:r>
            <a:r>
              <a:rPr lang="en-US" sz="4800" b="1" cap="none" dirty="0" err="1" smtClean="0"/>
              <a:t>S</a:t>
            </a:r>
            <a:r>
              <a:rPr lang="en-US" sz="4800" b="1" cap="none" dirty="0" err="1" smtClean="0"/>
              <a:t>eguimosAprendiendo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4404" y="2086863"/>
            <a:ext cx="9068236" cy="4431503"/>
          </a:xfrm>
        </p:spPr>
        <p:txBody>
          <a:bodyPr>
            <a:normAutofit fontScale="92500"/>
          </a:bodyPr>
          <a:lstStyle/>
          <a:p>
            <a:r>
              <a:rPr lang="es-MX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ÁREA O CURSO: </a:t>
            </a:r>
            <a:r>
              <a:rPr lang="es-MX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Ciencias Sociales </a:t>
            </a:r>
            <a:endParaRPr lang="es-MX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 30 marzo al 8 de abril </a:t>
            </a:r>
          </a:p>
          <a:p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Querido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estudiante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agustino: Espero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te encuentres bien de salud y resguardado con tus seres queridos en casa. </a:t>
            </a:r>
            <a:endParaRPr lang="es-MX" sz="15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Continuando con nuestro trabajo académico #Seguimos Aprendiendo, he programado del 30 marzo al 8 de abril las siguientes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actividades</a:t>
            </a:r>
            <a:endParaRPr lang="es-MX" sz="15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animo a que sigas poniendo todo tu empeño y responsabilidad en este nuevo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aprendizaje.</a:t>
            </a:r>
          </a:p>
          <a:p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En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este PPT, encontrarás actividades que deberás realizar y solo una tarea que deberás retornarla por el </a:t>
            </a:r>
            <a:r>
              <a:rPr lang="es-MX" sz="15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sieweb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 además se ha adjuntado la  rúbrica de calificación; por tanto,  tendrá una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NOTA.</a:t>
            </a:r>
          </a:p>
          <a:p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Lee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detenidamente cada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diapositiva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y responde antes de pasar a la otra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.</a:t>
            </a:r>
          </a:p>
          <a:p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tener alguna duda, comunícate conmigo a través del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foro de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tareas. </a:t>
            </a:r>
            <a:endParaRPr lang="es-MX" sz="15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Envía tu tarea de retorno por el </a:t>
            </a:r>
            <a:r>
              <a:rPr lang="es-MX" sz="15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sz="15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ieweb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el siguiente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título: Apellidos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nombres -Área -Título de la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tarea Ejemplo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sz="1500" dirty="0" err="1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Ramirez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Gonzales, Ana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Ciencias sociales 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 1929</a:t>
            </a:r>
            <a:endParaRPr lang="es-MX" sz="15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Recibirás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MX" sz="15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retroalimentación de </a:t>
            </a:r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misma hasta el lunes 13 de abril </a:t>
            </a:r>
          </a:p>
          <a:p>
            <a:r>
              <a:rPr lang="es-MX" sz="15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Retorna tu tarea hasta el lunes 6 de abril (20:00 horas).</a:t>
            </a:r>
            <a:endParaRPr lang="es-MX" sz="15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1400" dirty="0">
              <a:solidFill>
                <a:schemeClr val="dk1"/>
              </a:solidFill>
              <a:latin typeface="Raleway" panose="020B0503030101060003" pitchFamily="34" charset="0"/>
            </a:endParaRPr>
          </a:p>
          <a:p>
            <a:endParaRPr lang="es-MX" sz="1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s-MX" sz="3600" b="1" dirty="0" smtClean="0"/>
          </a:p>
          <a:p>
            <a:endParaRPr lang="en-US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0600" y="2498816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6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191"/>
    </mc:Choice>
    <mc:Fallback xmlns="">
      <p:transition spd="slow" advTm="1161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1136" y="298486"/>
            <a:ext cx="7729728" cy="11887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#</a:t>
            </a:r>
            <a:r>
              <a:rPr lang="en-US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Seguimos</a:t>
            </a:r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Aprendiendo</a:t>
            </a:r>
            <a: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3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CIENCIAS SOCIALES </a:t>
            </a:r>
            <a:r>
              <a:rPr lang="en-US" sz="36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36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36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889215"/>
              </p:ext>
            </p:extLst>
          </p:nvPr>
        </p:nvGraphicFramePr>
        <p:xfrm>
          <a:off x="806587" y="2011407"/>
          <a:ext cx="11002236" cy="4585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701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755" y="221460"/>
            <a:ext cx="9562011" cy="118872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PE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Percibe el siguiente video y socializa tus respuestas con un miembro de tu familia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460" y="1958775"/>
            <a:ext cx="6364225" cy="758299"/>
          </a:xfrm>
        </p:spPr>
        <p:txBody>
          <a:bodyPr>
            <a:normAutofit fontScale="77500" lnSpcReduction="20000"/>
          </a:bodyPr>
          <a:lstStyle/>
          <a:p>
            <a:r>
              <a:rPr lang="es-PE" dirty="0" smtClean="0"/>
              <a:t>Video: “La crisis de 1929” </a:t>
            </a:r>
            <a:endParaRPr lang="en-US" dirty="0"/>
          </a:p>
          <a:p>
            <a:r>
              <a:rPr lang="es-PE" dirty="0" smtClean="0"/>
              <a:t>Ahora lee el siguiente documento: Gran depresión (en la siguiente diapositiva)</a:t>
            </a:r>
            <a:endParaRPr lang="en-US" dirty="0"/>
          </a:p>
        </p:txBody>
      </p:sp>
      <p:pic>
        <p:nvPicPr>
          <p:cNvPr id="1026" name="Picture 2" descr="Observar Ver GIF - Observar Ver Mirar - Descubre &amp; Comparte GIFs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600" y="319167"/>
            <a:ext cx="209550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6792685" y="2889853"/>
            <a:ext cx="502920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PE" dirty="0" smtClean="0"/>
              <a:t>Ahora responde las siguientes preguntas en tu block de notas: </a:t>
            </a:r>
          </a:p>
          <a:p>
            <a:pPr marL="342900" indent="-342900">
              <a:buAutoNum type="arabicPeriod"/>
            </a:pPr>
            <a:r>
              <a:rPr lang="es-PE" dirty="0" smtClean="0"/>
              <a:t>¿Qué significó la crisis de 1929 en Nueva York?</a:t>
            </a:r>
          </a:p>
          <a:p>
            <a:pPr marL="342900" indent="-342900">
              <a:buAutoNum type="arabicPeriod"/>
            </a:pPr>
            <a:r>
              <a:rPr lang="es-PE" dirty="0" smtClean="0"/>
              <a:t>¿Cuáles fueron los efectos de la crisis en la vida de la población y las actitudes que asumió las personas?</a:t>
            </a:r>
          </a:p>
          <a:p>
            <a:pPr marL="342900" indent="-342900">
              <a:buAutoNum type="arabicPeriod"/>
            </a:pPr>
            <a:r>
              <a:rPr lang="es-PE" dirty="0" smtClean="0"/>
              <a:t>¿Cuáles fueron las causas  de esta crisis? 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7" name="El crack del 29 y la Gran Depresió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39207" y="3265669"/>
            <a:ext cx="5182324" cy="29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9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559"/>
    </mc:Choice>
    <mc:Fallback xmlns="">
      <p:transition spd="slow" advTm="266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404" y="2203074"/>
            <a:ext cx="5915851" cy="1428949"/>
          </a:xfrm>
          <a:prstGeom prst="rect">
            <a:avLst/>
          </a:prstGeom>
        </p:spPr>
      </p:pic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404" y="3540583"/>
            <a:ext cx="5811061" cy="2915057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510910" y="652535"/>
            <a:ext cx="9562011" cy="118872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Documento: Gran depresión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46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7832" y="262325"/>
            <a:ext cx="5266945" cy="1608692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Identifica: Observa en la siguiente línea de tiempo de la </a:t>
            </a:r>
            <a:r>
              <a:rPr lang="es-PE" dirty="0" err="1" smtClean="0"/>
              <a:t>pÁgina</a:t>
            </a:r>
            <a:r>
              <a:rPr lang="es-PE" dirty="0" smtClean="0"/>
              <a:t> 19 de tu texto escolar </a:t>
            </a:r>
            <a:endParaRPr lang="en-US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2" y="1951384"/>
            <a:ext cx="10930018" cy="4382112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5839097" y="809897"/>
            <a:ext cx="1854926" cy="770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redondeado 5"/>
          <p:cNvSpPr/>
          <p:nvPr/>
        </p:nvSpPr>
        <p:spPr>
          <a:xfrm>
            <a:off x="7746275" y="342692"/>
            <a:ext cx="4088674" cy="1608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Ahora con ayuda de tu libro y tu investigación, elabora un concepto que englobe cada proceso de la crisis: años veinte, la depresión, procesos de recuperación en tu block de notas 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509451" y="6413863"/>
            <a:ext cx="889580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PE" dirty="0" smtClean="0"/>
              <a:t>Recuerda que al retorno revisaré tus respuestas y se considerará en el registro de proceso</a:t>
            </a:r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8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626"/>
    </mc:Choice>
    <mc:Fallback xmlns="">
      <p:transition spd="slow" advTm="227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876" y="470264"/>
            <a:ext cx="8119001" cy="147414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PE" cap="none" dirty="0"/>
              <a:t>R</a:t>
            </a:r>
            <a:r>
              <a:rPr lang="es-PE" cap="none" dirty="0" smtClean="0"/>
              <a:t>elaciona:  lee la página 19 de tu texto escolar y completa el siguiente cuadro teniendo en cuenta la relación entre estado y ciudadanía.  </a:t>
            </a:r>
            <a:endParaRPr lang="en-US" dirty="0"/>
          </a:p>
        </p:txBody>
      </p:sp>
      <p:pic>
        <p:nvPicPr>
          <p:cNvPr id="4" name="Marcador de contenido 3" descr="Recorte de pantalla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35"/>
          <a:stretch/>
        </p:blipFill>
        <p:spPr>
          <a:xfrm>
            <a:off x="238223" y="2454183"/>
            <a:ext cx="8608684" cy="42323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Ok Baby Pooh GIF - Ok BabyPooh Disney - Discover &amp; Share GIFs ...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937" y="3422468"/>
            <a:ext cx="2831483" cy="229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lamada rectangular redondeada 2"/>
          <p:cNvSpPr/>
          <p:nvPr/>
        </p:nvSpPr>
        <p:spPr>
          <a:xfrm>
            <a:off x="9130937" y="1031966"/>
            <a:ext cx="2455817" cy="1502228"/>
          </a:xfrm>
          <a:prstGeom prst="wedgeRoundRectCallout">
            <a:avLst>
              <a:gd name="adj1" fmla="val 26535"/>
              <a:gd name="adj2" fmla="val 791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Recuerda que lo puedes socializar con tus familiares, así tendrás otro panorama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883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456" y="233172"/>
            <a:ext cx="7729728" cy="118872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P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Relaciona La crisis económica y su difusión en el mundo </a:t>
            </a:r>
            <a:endParaRPr lang="en-US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1554558"/>
            <a:ext cx="8716591" cy="5303442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9248503" y="796834"/>
            <a:ext cx="2612572" cy="577378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dirty="0" smtClean="0">
                <a:solidFill>
                  <a:schemeClr val="tx1"/>
                </a:solidFill>
              </a:rPr>
              <a:t>Con ayuda de un familiar encuentra los países que fueron afectados en la crisis.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dirty="0" smtClean="0">
                <a:solidFill>
                  <a:schemeClr val="tx1"/>
                </a:solidFill>
              </a:rPr>
              <a:t>Revisa la pagina 20 del texto escolar y elabora un mapa sobre la expansión de la crisis de 1929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dirty="0" smtClean="0">
                <a:solidFill>
                  <a:schemeClr val="tx1"/>
                </a:solidFill>
              </a:rPr>
              <a:t>Encierra en un círculo  el país donde se inicio la crisis y señala con flechas      los países hacia los que se expandió</a:t>
            </a:r>
            <a:endParaRPr lang="es-PE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dirty="0" smtClean="0">
                <a:solidFill>
                  <a:schemeClr val="tx1"/>
                </a:solidFill>
              </a:rPr>
              <a:t>Colorea los países de acuerdo a la leyenda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10515600" y="3631474"/>
            <a:ext cx="195943" cy="2090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10515600" y="4402183"/>
            <a:ext cx="97971" cy="2612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13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011" y="104503"/>
            <a:ext cx="7729728" cy="1474143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PE" dirty="0" smtClean="0"/>
              <a:t>Toma nota del siguiente esquema en la ficha que fue entregada con el titulo “ un mundo de guerras y dictaduras” </a:t>
            </a:r>
            <a:endParaRPr lang="en-US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/>
          <a:stretch/>
        </p:blipFill>
        <p:spPr>
          <a:xfrm>
            <a:off x="755091" y="2312126"/>
            <a:ext cx="11197423" cy="4114800"/>
          </a:xfrm>
          <a:prstGeom prst="rect">
            <a:avLst/>
          </a:prstGeom>
        </p:spPr>
      </p:pic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808" y="509322"/>
            <a:ext cx="4094192" cy="1436064"/>
          </a:xfrm>
          <a:prstGeom prst="rect">
            <a:avLst/>
          </a:prstGeom>
        </p:spPr>
      </p:pic>
      <p:cxnSp>
        <p:nvCxnSpPr>
          <p:cNvPr id="7" name="Conector angular 6"/>
          <p:cNvCxnSpPr/>
          <p:nvPr/>
        </p:nvCxnSpPr>
        <p:spPr>
          <a:xfrm>
            <a:off x="5987663" y="1227420"/>
            <a:ext cx="2110145" cy="60089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6365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234</TotalTime>
  <Words>989</Words>
  <Application>Microsoft Office PowerPoint</Application>
  <PresentationFormat>Panorámica</PresentationFormat>
  <Paragraphs>70</Paragraphs>
  <Slides>12</Slides>
  <Notes>0</Notes>
  <HiddenSlides>0</HiddenSlides>
  <MMClips>5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Bahnschrift Condensed</vt:lpstr>
      <vt:lpstr>Gill Sans MT</vt:lpstr>
      <vt:lpstr>Raleway</vt:lpstr>
      <vt:lpstr>Times New Roman</vt:lpstr>
      <vt:lpstr>Wingdings</vt:lpstr>
      <vt:lpstr>Parcel</vt:lpstr>
      <vt:lpstr>LA CRISIS DE 1929</vt:lpstr>
      <vt:lpstr> #SeguimosAprendiendo </vt:lpstr>
      <vt:lpstr> #Seguimos Aprendiendo CIENCIAS SOCIALES  </vt:lpstr>
      <vt:lpstr>Percibe el siguiente video y socializa tus respuestas con un miembro de tu familia </vt:lpstr>
      <vt:lpstr>Documento: Gran depresión </vt:lpstr>
      <vt:lpstr>Identifica: Observa en la siguiente línea de tiempo de la pÁgina 19 de tu texto escolar </vt:lpstr>
      <vt:lpstr>Relaciona:  lee la página 19 de tu texto escolar y completa el siguiente cuadro teniendo en cuenta la relación entre estado y ciudadanía.  </vt:lpstr>
      <vt:lpstr>Relaciona La crisis económica y su difusión en el mundo </vt:lpstr>
      <vt:lpstr>Toma nota del siguiente esquema en la ficha que fue entregada con el titulo “ un mundo de guerras y dictaduras” </vt:lpstr>
      <vt:lpstr>Actividad: Elaboración de  una editorial  </vt:lpstr>
      <vt:lpstr>Para finalizar responde… </vt:lpstr>
      <vt:lpstr>Referencias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Fabiola</dc:creator>
  <cp:lastModifiedBy>carlos edmundo samanez caceres</cp:lastModifiedBy>
  <cp:revision>24</cp:revision>
  <dcterms:created xsi:type="dcterms:W3CDTF">2020-03-30T01:46:31Z</dcterms:created>
  <dcterms:modified xsi:type="dcterms:W3CDTF">2020-04-01T20:51:13Z</dcterms:modified>
</cp:coreProperties>
</file>